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57" r:id="rId3"/>
    <p:sldId id="269" r:id="rId4"/>
    <p:sldId id="258" r:id="rId5"/>
    <p:sldId id="259" r:id="rId6"/>
    <p:sldId id="260" r:id="rId7"/>
    <p:sldId id="272" r:id="rId8"/>
    <p:sldId id="261" r:id="rId9"/>
    <p:sldId id="270" r:id="rId10"/>
    <p:sldId id="262" r:id="rId11"/>
    <p:sldId id="274" r:id="rId12"/>
    <p:sldId id="264" r:id="rId13"/>
    <p:sldId id="273" r:id="rId14"/>
    <p:sldId id="267" r:id="rId15"/>
    <p:sldId id="277" r:id="rId16"/>
    <p:sldId id="290" r:id="rId17"/>
    <p:sldId id="294" r:id="rId18"/>
    <p:sldId id="288" r:id="rId19"/>
    <p:sldId id="265" r:id="rId20"/>
    <p:sldId id="284" r:id="rId21"/>
    <p:sldId id="285" r:id="rId22"/>
    <p:sldId id="289" r:id="rId23"/>
    <p:sldId id="286" r:id="rId24"/>
    <p:sldId id="287" r:id="rId25"/>
    <p:sldId id="268" r:id="rId26"/>
    <p:sldId id="291" r:id="rId27"/>
    <p:sldId id="292" r:id="rId28"/>
    <p:sldId id="293" r:id="rId29"/>
    <p:sldId id="283" r:id="rId30"/>
    <p:sldId id="297" r:id="rId31"/>
    <p:sldId id="281" r:id="rId32"/>
    <p:sldId id="298" r:id="rId33"/>
    <p:sldId id="280" r:id="rId34"/>
    <p:sldId id="295" r:id="rId35"/>
    <p:sldId id="296" r:id="rId36"/>
    <p:sldId id="299" r:id="rId37"/>
    <p:sldId id="300" r:id="rId38"/>
    <p:sldId id="301" r:id="rId39"/>
    <p:sldId id="278" r:id="rId40"/>
    <p:sldId id="279" r:id="rId41"/>
    <p:sldId id="276" r:id="rId42"/>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varScale="1">
        <p:scale>
          <a:sx n="105" d="100"/>
          <a:sy n="105" d="100"/>
        </p:scale>
        <p:origin x="216"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2694-47BD-126A-C320-603653B198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8E21A2E1-1020-7070-75BE-8F1421612F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0C561889-714D-9A52-B98D-3E8EFC566887}"/>
              </a:ext>
            </a:extLst>
          </p:cNvPr>
          <p:cNvSpPr>
            <a:spLocks noGrp="1"/>
          </p:cNvSpPr>
          <p:nvPr>
            <p:ph type="dt" sz="half" idx="10"/>
          </p:nvPr>
        </p:nvSpPr>
        <p:spPr/>
        <p:txBody>
          <a:bodyPr/>
          <a:lstStyle/>
          <a:p>
            <a:fld id="{8F1B9A37-BE6E-4220-88BC-D7680D1F691C}" type="datetimeFigureOut">
              <a:rPr lang="en-US" smtClean="0"/>
              <a:t>4/10/23</a:t>
            </a:fld>
            <a:endParaRPr lang="en-US"/>
          </a:p>
        </p:txBody>
      </p:sp>
      <p:sp>
        <p:nvSpPr>
          <p:cNvPr id="5" name="Footer Placeholder 4">
            <a:extLst>
              <a:ext uri="{FF2B5EF4-FFF2-40B4-BE49-F238E27FC236}">
                <a16:creationId xmlns:a16="http://schemas.microsoft.com/office/drawing/2014/main" id="{20DF329D-8192-B539-7BC3-278561498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E4378-2670-BE73-66AD-6A803A4CB729}"/>
              </a:ext>
            </a:extLst>
          </p:cNvPr>
          <p:cNvSpPr>
            <a:spLocks noGrp="1"/>
          </p:cNvSpPr>
          <p:nvPr>
            <p:ph type="sldNum" sz="quarter" idx="12"/>
          </p:nvPr>
        </p:nvSpPr>
        <p:spPr/>
        <p:txBody>
          <a:bodyPr/>
          <a:lstStyle/>
          <a:p>
            <a:fld id="{BC1B533A-8546-4825-8605-3616D1D6DCC5}" type="slidenum">
              <a:rPr lang="en-US" smtClean="0"/>
              <a:t>‹#›</a:t>
            </a:fld>
            <a:endParaRPr lang="en-US"/>
          </a:p>
        </p:txBody>
      </p:sp>
    </p:spTree>
    <p:extLst>
      <p:ext uri="{BB962C8B-B14F-4D97-AF65-F5344CB8AC3E}">
        <p14:creationId xmlns:p14="http://schemas.microsoft.com/office/powerpoint/2010/main" val="2085267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4C74-0AB9-1470-92AC-CE4B8D6E5BFB}"/>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6231404E-DFD0-27C7-DA3D-5940ABD9D7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5AE2F329-01BA-7160-FCA2-CF3B03F7D923}"/>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5" name="Footer Placeholder 4">
            <a:extLst>
              <a:ext uri="{FF2B5EF4-FFF2-40B4-BE49-F238E27FC236}">
                <a16:creationId xmlns:a16="http://schemas.microsoft.com/office/drawing/2014/main" id="{99E6909A-64EC-4B3E-00DD-2FBA9F0A8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ADF95-7FB6-32C5-828D-32DB7A8B3E32}"/>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1909525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D3BBFA-FA78-DDCC-ECA0-D47D8CB501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704402F4-807D-2908-5C9F-D7BD1AA351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D3846E81-3520-C1B8-499F-D581D5CD9120}"/>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5" name="Footer Placeholder 4">
            <a:extLst>
              <a:ext uri="{FF2B5EF4-FFF2-40B4-BE49-F238E27FC236}">
                <a16:creationId xmlns:a16="http://schemas.microsoft.com/office/drawing/2014/main" id="{35C4CC71-DEDE-A49E-27D3-664916BBE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6E382-9659-793C-2982-CC08D2B83085}"/>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299692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B03B-7E73-6033-5323-78D2D66F645D}"/>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4A18C1A2-5FF0-EA60-9FAF-4F6743AEE6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62CC6F0A-EBD6-8426-6D5C-CF0501D15066}"/>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5" name="Footer Placeholder 4">
            <a:extLst>
              <a:ext uri="{FF2B5EF4-FFF2-40B4-BE49-F238E27FC236}">
                <a16:creationId xmlns:a16="http://schemas.microsoft.com/office/drawing/2014/main" id="{91B820CA-B56C-DA5F-FC9C-B97C9ABE8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61217-7722-5A67-7DDB-5EAFB501E8D5}"/>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948118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781C-2EAA-34A3-B242-4DAD79205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70B1E5E7-1195-B2C2-10CC-2714A0FE1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187BEF-5EA6-3AD7-8D5D-0606982C99A0}"/>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5" name="Footer Placeholder 4">
            <a:extLst>
              <a:ext uri="{FF2B5EF4-FFF2-40B4-BE49-F238E27FC236}">
                <a16:creationId xmlns:a16="http://schemas.microsoft.com/office/drawing/2014/main" id="{706F79F4-9B60-F564-D655-596E9E2E4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FDD7F-5252-36E1-3C5A-7CB065F930F1}"/>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298389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99DB-B744-EF9B-7D83-88785FA524A7}"/>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D008184D-C6A5-AA5B-C2E7-7A4A4E115F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D02A2B87-F30A-5F2A-3684-CD9BEFCCF6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8492B0B4-E674-7238-AE6D-FDA5D20F6299}"/>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6" name="Footer Placeholder 5">
            <a:extLst>
              <a:ext uri="{FF2B5EF4-FFF2-40B4-BE49-F238E27FC236}">
                <a16:creationId xmlns:a16="http://schemas.microsoft.com/office/drawing/2014/main" id="{467F7EE6-AA32-95A5-D424-B98734017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6F007-C38A-56E7-CE32-90CD85E6CCD8}"/>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3250679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0502-D494-5151-E978-22E01A2E4677}"/>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A3097FBC-4B25-7254-EAAA-02DE7E981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7F63E7-5E13-F266-4249-EE94304B8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81045EF3-09EC-FBBE-590F-BA71ECAAE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D453B4-86B4-BCC4-AB48-E2EA110133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F6E9127F-0A08-D693-8C26-29CE423E5A8F}"/>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8" name="Footer Placeholder 7">
            <a:extLst>
              <a:ext uri="{FF2B5EF4-FFF2-40B4-BE49-F238E27FC236}">
                <a16:creationId xmlns:a16="http://schemas.microsoft.com/office/drawing/2014/main" id="{21A6D5E8-430A-5AFA-9C12-C3AA6AEDD9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7A3A86-BD2A-298E-82AA-DFEDBBAD7689}"/>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124503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BB57-6780-509B-9ADD-88DE9257BE55}"/>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FF51B92E-7FE0-8C85-C0A5-AA696F3C1752}"/>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4" name="Footer Placeholder 3">
            <a:extLst>
              <a:ext uri="{FF2B5EF4-FFF2-40B4-BE49-F238E27FC236}">
                <a16:creationId xmlns:a16="http://schemas.microsoft.com/office/drawing/2014/main" id="{D7BC79A9-8C69-8FD6-0BA5-009F455B74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A414BF-FD50-2A04-C26A-0D62FCA1A27C}"/>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324382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F67C3-EAE2-66FF-A296-8D5AC4753D4C}"/>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3" name="Footer Placeholder 2">
            <a:extLst>
              <a:ext uri="{FF2B5EF4-FFF2-40B4-BE49-F238E27FC236}">
                <a16:creationId xmlns:a16="http://schemas.microsoft.com/office/drawing/2014/main" id="{3CBED864-5314-89CE-91BE-C5BA1D715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21B0C2-6345-C069-FF27-30B8C737A323}"/>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366809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446B-9F4A-42BA-CD05-9E89E21F6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B286EC11-4DF5-24B4-C8F4-3F4F99BFC2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D6B6A35A-FC20-BA90-4C89-A250254C5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DBFD09-E272-A47A-EB3B-CD91FC15E900}"/>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6" name="Footer Placeholder 5">
            <a:extLst>
              <a:ext uri="{FF2B5EF4-FFF2-40B4-BE49-F238E27FC236}">
                <a16:creationId xmlns:a16="http://schemas.microsoft.com/office/drawing/2014/main" id="{E119E5F1-0D87-A4D3-F73C-53BC83C6A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9509A-402D-D45D-9792-84935D76B688}"/>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257467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67AA-57FC-DF4B-95E2-B6B9BDCC35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3A017EC5-312B-E43E-993E-79203E9E89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EF1706BE-EDFB-50C8-26DF-593285B5E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8EC5A-439C-58D6-843B-7D7325F9BB27}"/>
              </a:ext>
            </a:extLst>
          </p:cNvPr>
          <p:cNvSpPr>
            <a:spLocks noGrp="1"/>
          </p:cNvSpPr>
          <p:nvPr>
            <p:ph type="dt" sz="half" idx="10"/>
          </p:nvPr>
        </p:nvSpPr>
        <p:spPr/>
        <p:txBody>
          <a:bodyPr/>
          <a:lstStyle/>
          <a:p>
            <a:fld id="{5E5CE45F-7BB7-4AB3-909F-5AFD18D9740B}" type="datetimeFigureOut">
              <a:rPr lang="en-US" smtClean="0"/>
              <a:t>4/10/23</a:t>
            </a:fld>
            <a:endParaRPr lang="en-US"/>
          </a:p>
        </p:txBody>
      </p:sp>
      <p:sp>
        <p:nvSpPr>
          <p:cNvPr id="6" name="Footer Placeholder 5">
            <a:extLst>
              <a:ext uri="{FF2B5EF4-FFF2-40B4-BE49-F238E27FC236}">
                <a16:creationId xmlns:a16="http://schemas.microsoft.com/office/drawing/2014/main" id="{E3BB7C8B-0DC5-A5CF-91A2-DF2846D13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50E3B-DC3B-58E0-AB0A-8CD29B059429}"/>
              </a:ext>
            </a:extLst>
          </p:cNvPr>
          <p:cNvSpPr>
            <a:spLocks noGrp="1"/>
          </p:cNvSpPr>
          <p:nvPr>
            <p:ph type="sldNum" sz="quarter" idx="12"/>
          </p:nvPr>
        </p:nvSpPr>
        <p:spPr/>
        <p:txBody>
          <a:bodyPr/>
          <a:lstStyle/>
          <a:p>
            <a:fld id="{E4AA50AB-2D68-4C30-99FE-DD6F996EFA07}" type="slidenum">
              <a:rPr lang="en-US" smtClean="0"/>
              <a:t>‹#›</a:t>
            </a:fld>
            <a:endParaRPr lang="en-US"/>
          </a:p>
        </p:txBody>
      </p:sp>
    </p:spTree>
    <p:extLst>
      <p:ext uri="{BB962C8B-B14F-4D97-AF65-F5344CB8AC3E}">
        <p14:creationId xmlns:p14="http://schemas.microsoft.com/office/powerpoint/2010/main" val="735385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B763F5-6119-D877-5E8C-6430D73280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18F9021A-62AB-CB7A-99C2-30E35D6E7F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BCA1604C-92EC-DED7-F38B-6D51A8F4B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CE45F-7BB7-4AB3-909F-5AFD18D9740B}" type="datetimeFigureOut">
              <a:rPr lang="en-US" smtClean="0"/>
              <a:t>4/10/23</a:t>
            </a:fld>
            <a:endParaRPr lang="en-US"/>
          </a:p>
        </p:txBody>
      </p:sp>
      <p:sp>
        <p:nvSpPr>
          <p:cNvPr id="5" name="Footer Placeholder 4">
            <a:extLst>
              <a:ext uri="{FF2B5EF4-FFF2-40B4-BE49-F238E27FC236}">
                <a16:creationId xmlns:a16="http://schemas.microsoft.com/office/drawing/2014/main" id="{2489B3C4-623F-9345-C429-2DD27DE4B0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AC75EE-33C8-E541-F085-7247B665E4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A50AB-2D68-4C30-99FE-DD6F996EFA07}" type="slidenum">
              <a:rPr lang="en-US" smtClean="0"/>
              <a:t>‹#›</a:t>
            </a:fld>
            <a:endParaRPr lang="en-US"/>
          </a:p>
        </p:txBody>
      </p:sp>
    </p:spTree>
    <p:extLst>
      <p:ext uri="{BB962C8B-B14F-4D97-AF65-F5344CB8AC3E}">
        <p14:creationId xmlns:p14="http://schemas.microsoft.com/office/powerpoint/2010/main" val="333589225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phet.colorado.edu/sims/html/energy-skate-park/latest/energy-skate-park_en.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liveworksheets.com/worksheets/en/Science/Energy/Is_it_Potential_or_Kinetic_Energy_op2499119hj"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81D1B-AE0B-BDEB-5E72-22856710D780}"/>
              </a:ext>
            </a:extLst>
          </p:cNvPr>
          <p:cNvSpPr>
            <a:spLocks noGrp="1"/>
          </p:cNvSpPr>
          <p:nvPr>
            <p:ph type="ctrTitle"/>
          </p:nvPr>
        </p:nvSpPr>
        <p:spPr>
          <a:xfrm>
            <a:off x="6236016" y="1027176"/>
            <a:ext cx="5044378" cy="2889114"/>
          </a:xfrm>
        </p:spPr>
        <p:txBody>
          <a:bodyPr anchor="b">
            <a:normAutofit/>
          </a:bodyPr>
          <a:lstStyle/>
          <a:p>
            <a:pPr algn="l"/>
            <a:r>
              <a:rPr lang="en-US" sz="5400" b="0" i="0" u="none" strike="noStrike" dirty="0">
                <a:solidFill>
                  <a:schemeClr val="bg1"/>
                </a:solidFill>
                <a:effectLst/>
                <a:latin typeface="&quot;\&quot;Proxima Nova\&quot;&quot;"/>
              </a:rPr>
              <a:t>U1M2L2</a:t>
            </a:r>
            <a:r>
              <a:rPr lang="en-US" sz="5400" dirty="0">
                <a:solidFill>
                  <a:schemeClr val="bg1"/>
                </a:solidFill>
              </a:rPr>
              <a:t> </a:t>
            </a:r>
            <a:r>
              <a:rPr lang="en-US" sz="5400" b="0" i="0" u="none" strike="noStrike" dirty="0">
                <a:solidFill>
                  <a:schemeClr val="bg1"/>
                </a:solidFill>
                <a:effectLst/>
                <a:latin typeface="&quot;\&quot;Proxima Nova\&quot;&quot;"/>
              </a:rPr>
              <a:t>Potential Energy</a:t>
            </a:r>
            <a:r>
              <a:rPr lang="en-US" sz="5400" dirty="0">
                <a:solidFill>
                  <a:schemeClr val="bg1"/>
                </a:solidFill>
              </a:rPr>
              <a:t> </a:t>
            </a:r>
          </a:p>
        </p:txBody>
      </p:sp>
      <p:pic>
        <p:nvPicPr>
          <p:cNvPr id="4" name="Picture 3">
            <a:extLst>
              <a:ext uri="{FF2B5EF4-FFF2-40B4-BE49-F238E27FC236}">
                <a16:creationId xmlns:a16="http://schemas.microsoft.com/office/drawing/2014/main" id="{42C91448-01F0-E84D-237E-1951B21BCB28}"/>
              </a:ext>
            </a:extLst>
          </p:cNvPr>
          <p:cNvPicPr>
            <a:picLocks noChangeAspect="1"/>
          </p:cNvPicPr>
          <p:nvPr/>
        </p:nvPicPr>
        <p:blipFill rotWithShape="1">
          <a:blip r:embed="rId3"/>
          <a:srcRect l="23626" r="18726"/>
          <a:stretch/>
        </p:blipFill>
        <p:spPr>
          <a:xfrm>
            <a:off x="-1584959"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4882386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7FE4-FE96-9D63-30C7-DA39DF963F94}"/>
              </a:ext>
            </a:extLst>
          </p:cNvPr>
          <p:cNvSpPr>
            <a:spLocks noGrp="1"/>
          </p:cNvSpPr>
          <p:nvPr>
            <p:ph type="title"/>
          </p:nvPr>
        </p:nvSpPr>
        <p:spPr/>
        <p:txBody>
          <a:bodyPr/>
          <a:lstStyle/>
          <a:p>
            <a:r>
              <a:rPr lang="en-US" dirty="0"/>
              <a:t>Types of Potential Energy </a:t>
            </a:r>
          </a:p>
        </p:txBody>
      </p:sp>
      <p:sp>
        <p:nvSpPr>
          <p:cNvPr id="3" name="Content Placeholder 2">
            <a:extLst>
              <a:ext uri="{FF2B5EF4-FFF2-40B4-BE49-F238E27FC236}">
                <a16:creationId xmlns:a16="http://schemas.microsoft.com/office/drawing/2014/main" id="{2F1B34B9-9B18-A678-D0EE-62AE440EA658}"/>
              </a:ext>
            </a:extLst>
          </p:cNvPr>
          <p:cNvSpPr>
            <a:spLocks noGrp="1"/>
          </p:cNvSpPr>
          <p:nvPr>
            <p:ph idx="1"/>
          </p:nvPr>
        </p:nvSpPr>
        <p:spPr/>
        <p:txBody>
          <a:bodyPr>
            <a:normAutofit/>
          </a:bodyPr>
          <a:lstStyle/>
          <a:p>
            <a:r>
              <a:rPr lang="en-US" dirty="0"/>
              <a:t>There are many different kinds of potential energy. These different forms involve different kinds of forces and different kinds of objects.</a:t>
            </a:r>
          </a:p>
          <a:p>
            <a:endParaRPr lang="en-US" dirty="0"/>
          </a:p>
          <a:p>
            <a:r>
              <a:rPr lang="en-US" dirty="0">
                <a:highlight>
                  <a:srgbClr val="FFFF00"/>
                </a:highlight>
              </a:rPr>
              <a:t>Gravitational potential energy</a:t>
            </a:r>
            <a:r>
              <a:rPr lang="en-US" dirty="0"/>
              <a:t>, </a:t>
            </a:r>
            <a:r>
              <a:rPr lang="en-US" dirty="0">
                <a:highlight>
                  <a:srgbClr val="00FF00"/>
                </a:highlight>
              </a:rPr>
              <a:t>electric potential energy</a:t>
            </a:r>
            <a:r>
              <a:rPr lang="en-US" dirty="0"/>
              <a:t>, and </a:t>
            </a:r>
            <a:r>
              <a:rPr lang="en-US" dirty="0">
                <a:highlight>
                  <a:srgbClr val="FF00FF"/>
                </a:highlight>
              </a:rPr>
              <a:t>magnetic potential energy </a:t>
            </a:r>
            <a:r>
              <a:rPr lang="en-US" dirty="0"/>
              <a:t>are examples of potential energy due to </a:t>
            </a:r>
            <a:r>
              <a:rPr lang="en-US" b="1" i="1" u="sng" dirty="0"/>
              <a:t>forces in fields. </a:t>
            </a:r>
          </a:p>
        </p:txBody>
      </p:sp>
      <p:pic>
        <p:nvPicPr>
          <p:cNvPr id="1026" name="Picture 2" descr="Magnetic Potential Energy Assignment: take two magnets and observe what  happens as you slowly move them closer together. Questio">
            <a:extLst>
              <a:ext uri="{FF2B5EF4-FFF2-40B4-BE49-F238E27FC236}">
                <a16:creationId xmlns:a16="http://schemas.microsoft.com/office/drawing/2014/main" id="{1E20980B-54B3-8E6B-5566-9CA9E070E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986" y="4434302"/>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calculate electric potential energy – x-engineer.org">
            <a:extLst>
              <a:ext uri="{FF2B5EF4-FFF2-40B4-BE49-F238E27FC236}">
                <a16:creationId xmlns:a16="http://schemas.microsoft.com/office/drawing/2014/main" id="{FCAF94F8-7BBD-83A5-39FB-F149ACE10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805" y="4434302"/>
            <a:ext cx="2231317" cy="167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2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F22E-B5A9-E864-600E-3C15CC45B786}"/>
              </a:ext>
            </a:extLst>
          </p:cNvPr>
          <p:cNvSpPr>
            <a:spLocks noGrp="1"/>
          </p:cNvSpPr>
          <p:nvPr>
            <p:ph type="title"/>
          </p:nvPr>
        </p:nvSpPr>
        <p:spPr/>
        <p:txBody>
          <a:bodyPr/>
          <a:lstStyle/>
          <a:p>
            <a:endParaRPr lang="en-US"/>
          </a:p>
        </p:txBody>
      </p:sp>
      <p:pic>
        <p:nvPicPr>
          <p:cNvPr id="4" name="Examples of potential energy">
            <a:hlinkClick r:id="" action="ppaction://media"/>
            <a:extLst>
              <a:ext uri="{FF2B5EF4-FFF2-40B4-BE49-F238E27FC236}">
                <a16:creationId xmlns:a16="http://schemas.microsoft.com/office/drawing/2014/main" id="{29745A89-62B5-B4CB-F3A1-8347008851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16125" y="365125"/>
            <a:ext cx="8158163" cy="6118225"/>
          </a:xfrm>
        </p:spPr>
      </p:pic>
    </p:spTree>
    <p:extLst>
      <p:ext uri="{BB962C8B-B14F-4D97-AF65-F5344CB8AC3E}">
        <p14:creationId xmlns:p14="http://schemas.microsoft.com/office/powerpoint/2010/main" val="180939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10D5C-6F32-8A67-7FC7-9C1AF24941E3}"/>
              </a:ext>
            </a:extLst>
          </p:cNvPr>
          <p:cNvSpPr>
            <a:spLocks noGrp="1"/>
          </p:cNvSpPr>
          <p:nvPr>
            <p:ph type="title"/>
          </p:nvPr>
        </p:nvSpPr>
        <p:spPr/>
        <p:txBody>
          <a:bodyPr>
            <a:normAutofit fontScale="90000"/>
          </a:bodyPr>
          <a:lstStyle/>
          <a:p>
            <a:r>
              <a:rPr lang="en-US" dirty="0"/>
              <a:t>How does the distance between an object and Earth’s surface affect the potential energy of the object? </a:t>
            </a:r>
          </a:p>
        </p:txBody>
      </p:sp>
      <p:sp>
        <p:nvSpPr>
          <p:cNvPr id="3" name="Content Placeholder 2">
            <a:extLst>
              <a:ext uri="{FF2B5EF4-FFF2-40B4-BE49-F238E27FC236}">
                <a16:creationId xmlns:a16="http://schemas.microsoft.com/office/drawing/2014/main" id="{01011B08-4FB1-A8E5-C068-A8DF15EF2D8F}"/>
              </a:ext>
            </a:extLst>
          </p:cNvPr>
          <p:cNvSpPr>
            <a:spLocks noGrp="1"/>
          </p:cNvSpPr>
          <p:nvPr>
            <p:ph idx="1"/>
          </p:nvPr>
        </p:nvSpPr>
        <p:spPr/>
        <p:txBody>
          <a:bodyPr/>
          <a:lstStyle/>
          <a:p>
            <a:r>
              <a:rPr lang="en-US" dirty="0"/>
              <a:t>If you throw a ball up, the ball will fall back down. The ball falls because it is in Earth’s gravitational field. </a:t>
            </a:r>
          </a:p>
          <a:p>
            <a:r>
              <a:rPr lang="en-US" dirty="0"/>
              <a:t>There is gravitational attraction between the ball and Earth. Once the balls falls it is moving and has kinetic energy. Did the ball have energy before it fell?</a:t>
            </a:r>
          </a:p>
          <a:p>
            <a:endParaRPr lang="en-US" dirty="0"/>
          </a:p>
          <a:p>
            <a:r>
              <a:rPr lang="en-US" dirty="0"/>
              <a:t>Energy can be present even if objects are not moving. When you hold a ball, energy is stored between the ball and Earth. This type of energy is called gravitational potential energy</a:t>
            </a:r>
          </a:p>
        </p:txBody>
      </p:sp>
    </p:spTree>
    <p:extLst>
      <p:ext uri="{BB962C8B-B14F-4D97-AF65-F5344CB8AC3E}">
        <p14:creationId xmlns:p14="http://schemas.microsoft.com/office/powerpoint/2010/main" val="211612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nergy - Kinetic Energy, Potential Energy, Gravitational Potential Energy">
            <a:extLst>
              <a:ext uri="{FF2B5EF4-FFF2-40B4-BE49-F238E27FC236}">
                <a16:creationId xmlns:a16="http://schemas.microsoft.com/office/drawing/2014/main" id="{9BD8A42F-2F3F-331F-9796-E8694FCADE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40279" y="643467"/>
            <a:ext cx="10511442"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333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1C35-6329-CDA3-1955-684E49FDF462}"/>
              </a:ext>
            </a:extLst>
          </p:cNvPr>
          <p:cNvSpPr>
            <a:spLocks noGrp="1"/>
          </p:cNvSpPr>
          <p:nvPr>
            <p:ph type="title"/>
          </p:nvPr>
        </p:nvSpPr>
        <p:spPr>
          <a:xfrm>
            <a:off x="640080" y="325369"/>
            <a:ext cx="4368602" cy="1956841"/>
          </a:xfrm>
        </p:spPr>
        <p:txBody>
          <a:bodyPr anchor="b">
            <a:normAutofit/>
          </a:bodyPr>
          <a:lstStyle/>
          <a:p>
            <a:r>
              <a:rPr lang="en-US" sz="5000"/>
              <a:t>Gravitational Potential Energy </a:t>
            </a:r>
          </a:p>
        </p:txBody>
      </p:sp>
      <p:sp>
        <p:nvSpPr>
          <p:cNvPr id="3" name="Content Placeholder 2">
            <a:extLst>
              <a:ext uri="{FF2B5EF4-FFF2-40B4-BE49-F238E27FC236}">
                <a16:creationId xmlns:a16="http://schemas.microsoft.com/office/drawing/2014/main" id="{D626EC5F-7A0F-9BA9-498A-5A80DEFB2D57}"/>
              </a:ext>
            </a:extLst>
          </p:cNvPr>
          <p:cNvSpPr>
            <a:spLocks noGrp="1"/>
          </p:cNvSpPr>
          <p:nvPr>
            <p:ph idx="1"/>
          </p:nvPr>
        </p:nvSpPr>
        <p:spPr>
          <a:xfrm>
            <a:off x="640080" y="2872899"/>
            <a:ext cx="5563772" cy="3556036"/>
          </a:xfrm>
          <a:ln>
            <a:solidFill>
              <a:schemeClr val="tx1"/>
            </a:solidFill>
          </a:ln>
        </p:spPr>
        <p:txBody>
          <a:bodyPr>
            <a:normAutofit/>
          </a:bodyPr>
          <a:lstStyle/>
          <a:p>
            <a:r>
              <a:rPr lang="en-US" u="sng" dirty="0"/>
              <a:t>Objectives </a:t>
            </a:r>
          </a:p>
          <a:p>
            <a:endParaRPr lang="en-US" dirty="0"/>
          </a:p>
          <a:p>
            <a:pPr marL="0" indent="0">
              <a:buNone/>
            </a:pPr>
            <a:r>
              <a:rPr lang="en-US" dirty="0"/>
              <a:t>* Identify </a:t>
            </a:r>
            <a:r>
              <a:rPr lang="en-US" dirty="0">
                <a:highlight>
                  <a:srgbClr val="FFFF00"/>
                </a:highlight>
              </a:rPr>
              <a:t>gravitational potential energy </a:t>
            </a:r>
          </a:p>
          <a:p>
            <a:r>
              <a:rPr lang="en-US" dirty="0"/>
              <a:t>Discuss </a:t>
            </a:r>
            <a:r>
              <a:rPr lang="en-US" dirty="0">
                <a:highlight>
                  <a:srgbClr val="FF00FF"/>
                </a:highlight>
              </a:rPr>
              <a:t>factors</a:t>
            </a:r>
            <a:r>
              <a:rPr lang="en-US" dirty="0"/>
              <a:t> that affect potential energy </a:t>
            </a:r>
          </a:p>
          <a:p>
            <a:r>
              <a:rPr lang="en-US" dirty="0"/>
              <a:t>Illustrate real life examples </a:t>
            </a:r>
          </a:p>
          <a:p>
            <a:endParaRPr lang="en-US" dirty="0"/>
          </a:p>
        </p:txBody>
      </p:sp>
      <p:pic>
        <p:nvPicPr>
          <p:cNvPr id="9218" name="Picture 2" descr="earth cartoon vector | Stock vector | Colourbox">
            <a:extLst>
              <a:ext uri="{FF2B5EF4-FFF2-40B4-BE49-F238E27FC236}">
                <a16:creationId xmlns:a16="http://schemas.microsoft.com/office/drawing/2014/main" id="{56026FAC-BFAF-2585-9A85-742AD9EF3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051"/>
          <a:stretch/>
        </p:blipFill>
        <p:spPr bwMode="auto">
          <a:xfrm>
            <a:off x="6316115" y="707605"/>
            <a:ext cx="5459286" cy="54427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76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2215-095D-F470-5699-7D53F5E23141}"/>
              </a:ext>
            </a:extLst>
          </p:cNvPr>
          <p:cNvSpPr>
            <a:spLocks noGrp="1"/>
          </p:cNvSpPr>
          <p:nvPr>
            <p:ph type="title"/>
          </p:nvPr>
        </p:nvSpPr>
        <p:spPr>
          <a:xfrm>
            <a:off x="838200" y="365125"/>
            <a:ext cx="5146588" cy="5785333"/>
          </a:xfrm>
          <a:solidFill>
            <a:schemeClr val="accent6">
              <a:lumMod val="60000"/>
              <a:lumOff val="40000"/>
            </a:schemeClr>
          </a:solidFill>
          <a:ln w="38100">
            <a:solidFill>
              <a:schemeClr val="tx1"/>
            </a:solidFill>
          </a:ln>
        </p:spPr>
        <p:txBody>
          <a:bodyPr>
            <a:normAutofit/>
          </a:bodyPr>
          <a:lstStyle/>
          <a:p>
            <a:r>
              <a:rPr lang="en-US" sz="3600" dirty="0"/>
              <a:t>Ali was going outside the building , when he suddenly realized that he forgot his bag , he asked his sister to throw it for him ?</a:t>
            </a:r>
            <a:br>
              <a:rPr lang="en-US" sz="3600" dirty="0"/>
            </a:br>
            <a:r>
              <a:rPr lang="en-US" sz="3600" dirty="0"/>
              <a:t>Is this safe ?</a:t>
            </a:r>
            <a:br>
              <a:rPr lang="en-US" sz="3600" dirty="0"/>
            </a:br>
            <a:br>
              <a:rPr lang="en-US" dirty="0"/>
            </a:br>
            <a:r>
              <a:rPr lang="en-US" b="1" dirty="0">
                <a:latin typeface="Ink Free" panose="03080402000500000000" pitchFamily="66" charset="0"/>
              </a:rPr>
              <a:t>Try Using scientific words to explain </a:t>
            </a:r>
          </a:p>
        </p:txBody>
      </p:sp>
      <p:pic>
        <p:nvPicPr>
          <p:cNvPr id="3074" name="Picture 2" descr="What is gravitational and potential energy? | Eschooltoday">
            <a:extLst>
              <a:ext uri="{FF2B5EF4-FFF2-40B4-BE49-F238E27FC236}">
                <a16:creationId xmlns:a16="http://schemas.microsoft.com/office/drawing/2014/main" id="{35677239-AE53-1F2C-34F2-BE656929D0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54631" y="365125"/>
            <a:ext cx="5099224" cy="55983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1DCA2D4-1BA3-734B-15C6-9EE741409528}"/>
              </a:ext>
            </a:extLst>
          </p:cNvPr>
          <p:cNvSpPr/>
          <p:nvPr/>
        </p:nvSpPr>
        <p:spPr>
          <a:xfrm>
            <a:off x="6891129" y="1802297"/>
            <a:ext cx="588291" cy="3008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BE63A8-2572-2E0C-3A08-E96667AB4FA9}"/>
              </a:ext>
            </a:extLst>
          </p:cNvPr>
          <p:cNvSpPr/>
          <p:nvPr/>
        </p:nvSpPr>
        <p:spPr>
          <a:xfrm>
            <a:off x="6896323" y="1086678"/>
            <a:ext cx="316620" cy="470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571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1DB28E-B1E4-D196-6DFA-33BF55816783}"/>
              </a:ext>
            </a:extLst>
          </p:cNvPr>
          <p:cNvPicPr>
            <a:picLocks noChangeAspect="1"/>
          </p:cNvPicPr>
          <p:nvPr/>
        </p:nvPicPr>
        <p:blipFill rotWithShape="1">
          <a:blip r:embed="rId2"/>
          <a:srcRect l="56984"/>
          <a:stretch/>
        </p:blipFill>
        <p:spPr>
          <a:xfrm>
            <a:off x="921981" y="321733"/>
            <a:ext cx="2199985" cy="2748958"/>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0169D2F8-A66E-545A-D8E9-7D418961A1BF}"/>
              </a:ext>
            </a:extLst>
          </p:cNvPr>
          <p:cNvPicPr>
            <a:picLocks noChangeAspect="1"/>
          </p:cNvPicPr>
          <p:nvPr/>
        </p:nvPicPr>
        <p:blipFill rotWithShape="1">
          <a:blip r:embed="rId2"/>
          <a:srcRect r="53195"/>
          <a:stretch/>
        </p:blipFill>
        <p:spPr>
          <a:xfrm>
            <a:off x="4899117" y="321734"/>
            <a:ext cx="2393766" cy="274895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874C705-4FAD-6B04-0C96-9537EF818220}"/>
              </a:ext>
            </a:extLst>
          </p:cNvPr>
          <p:cNvPicPr>
            <a:picLocks noChangeAspect="1"/>
          </p:cNvPicPr>
          <p:nvPr/>
        </p:nvPicPr>
        <p:blipFill>
          <a:blip r:embed="rId3"/>
          <a:stretch>
            <a:fillRect/>
          </a:stretch>
        </p:blipFill>
        <p:spPr>
          <a:xfrm>
            <a:off x="9373083" y="321733"/>
            <a:ext cx="1639482" cy="2752344"/>
          </a:xfrm>
          <a:prstGeom prst="rect">
            <a:avLst/>
          </a:prstGeom>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A282697D-A69A-1137-6053-7003A30F5931}"/>
              </a:ext>
            </a:extLst>
          </p:cNvPr>
          <p:cNvPicPr>
            <a:picLocks noChangeAspect="1"/>
          </p:cNvPicPr>
          <p:nvPr/>
        </p:nvPicPr>
        <p:blipFill>
          <a:blip r:embed="rId4"/>
          <a:stretch>
            <a:fillRect/>
          </a:stretch>
        </p:blipFill>
        <p:spPr>
          <a:xfrm>
            <a:off x="951770" y="3783923"/>
            <a:ext cx="2226160" cy="2752344"/>
          </a:xfrm>
          <a:prstGeom prst="rect">
            <a:avLst/>
          </a:prstGeom>
          <a:scene3d>
            <a:camera prst="orthographicFront"/>
            <a:lightRig rig="twoPt" dir="t">
              <a:rot lat="0" lon="0" rev="7800000"/>
            </a:lightRig>
          </a:scene3d>
          <a:sp3d contourW="6350">
            <a:bevelT w="50800" h="16510"/>
            <a:contourClr>
              <a:srgbClr val="C0C0C0"/>
            </a:contourClr>
          </a:sp3d>
        </p:spPr>
      </p:pic>
      <p:pic>
        <p:nvPicPr>
          <p:cNvPr id="5" name="Content Placeholder 4">
            <a:extLst>
              <a:ext uri="{FF2B5EF4-FFF2-40B4-BE49-F238E27FC236}">
                <a16:creationId xmlns:a16="http://schemas.microsoft.com/office/drawing/2014/main" id="{3F2C3747-D4D1-E632-209C-78914E75BC59}"/>
              </a:ext>
            </a:extLst>
          </p:cNvPr>
          <p:cNvPicPr>
            <a:picLocks noGrp="1" noChangeAspect="1"/>
          </p:cNvPicPr>
          <p:nvPr>
            <p:ph idx="1"/>
          </p:nvPr>
        </p:nvPicPr>
        <p:blipFill>
          <a:blip r:embed="rId5"/>
          <a:stretch>
            <a:fillRect/>
          </a:stretch>
        </p:blipFill>
        <p:spPr>
          <a:xfrm>
            <a:off x="5461000" y="3366294"/>
            <a:ext cx="1270000" cy="1270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86FD0DC4-092B-51A0-D5E4-BB70C6432D53}"/>
              </a:ext>
            </a:extLst>
          </p:cNvPr>
          <p:cNvPicPr>
            <a:picLocks noChangeAspect="1"/>
          </p:cNvPicPr>
          <p:nvPr/>
        </p:nvPicPr>
        <p:blipFill>
          <a:blip r:embed="rId6"/>
          <a:stretch>
            <a:fillRect/>
          </a:stretch>
        </p:blipFill>
        <p:spPr>
          <a:xfrm>
            <a:off x="8492124" y="4113459"/>
            <a:ext cx="3401568" cy="2093272"/>
          </a:xfrm>
          <a:prstGeom prst="rect">
            <a:avLst/>
          </a:prstGeom>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0126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1DB28E-B1E4-D196-6DFA-33BF55816783}"/>
              </a:ext>
            </a:extLst>
          </p:cNvPr>
          <p:cNvPicPr>
            <a:picLocks noChangeAspect="1"/>
          </p:cNvPicPr>
          <p:nvPr/>
        </p:nvPicPr>
        <p:blipFill rotWithShape="1">
          <a:blip r:embed="rId2"/>
          <a:srcRect l="56984"/>
          <a:stretch/>
        </p:blipFill>
        <p:spPr>
          <a:xfrm>
            <a:off x="921981" y="321733"/>
            <a:ext cx="2199985" cy="2748958"/>
          </a:xfrm>
          <a:prstGeom prst="rect">
            <a:avLst/>
          </a:pr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0169D2F8-A66E-545A-D8E9-7D418961A1BF}"/>
              </a:ext>
            </a:extLst>
          </p:cNvPr>
          <p:cNvPicPr>
            <a:picLocks noChangeAspect="1"/>
          </p:cNvPicPr>
          <p:nvPr/>
        </p:nvPicPr>
        <p:blipFill rotWithShape="1">
          <a:blip r:embed="rId2"/>
          <a:srcRect r="53195"/>
          <a:stretch/>
        </p:blipFill>
        <p:spPr>
          <a:xfrm>
            <a:off x="4899117" y="321734"/>
            <a:ext cx="2393766" cy="274895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874C705-4FAD-6B04-0C96-9537EF818220}"/>
              </a:ext>
            </a:extLst>
          </p:cNvPr>
          <p:cNvPicPr>
            <a:picLocks noChangeAspect="1"/>
          </p:cNvPicPr>
          <p:nvPr/>
        </p:nvPicPr>
        <p:blipFill>
          <a:blip r:embed="rId3"/>
          <a:stretch>
            <a:fillRect/>
          </a:stretch>
        </p:blipFill>
        <p:spPr>
          <a:xfrm>
            <a:off x="9373083" y="321733"/>
            <a:ext cx="1639482" cy="2752344"/>
          </a:xfrm>
          <a:prstGeom prst="rect">
            <a:avLst/>
          </a:prstGeom>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A282697D-A69A-1137-6053-7003A30F5931}"/>
              </a:ext>
            </a:extLst>
          </p:cNvPr>
          <p:cNvPicPr>
            <a:picLocks noChangeAspect="1"/>
          </p:cNvPicPr>
          <p:nvPr/>
        </p:nvPicPr>
        <p:blipFill>
          <a:blip r:embed="rId4"/>
          <a:stretch>
            <a:fillRect/>
          </a:stretch>
        </p:blipFill>
        <p:spPr>
          <a:xfrm>
            <a:off x="951770" y="3783923"/>
            <a:ext cx="2226160" cy="2752344"/>
          </a:xfrm>
          <a:prstGeom prst="rect">
            <a:avLst/>
          </a:prstGeom>
          <a:scene3d>
            <a:camera prst="orthographicFront"/>
            <a:lightRig rig="twoPt" dir="t">
              <a:rot lat="0" lon="0" rev="7800000"/>
            </a:lightRig>
          </a:scene3d>
          <a:sp3d contourW="6350">
            <a:bevelT w="50800" h="16510"/>
            <a:contourClr>
              <a:srgbClr val="C0C0C0"/>
            </a:contourClr>
          </a:sp3d>
        </p:spPr>
      </p:pic>
      <p:pic>
        <p:nvPicPr>
          <p:cNvPr id="5" name="Content Placeholder 4">
            <a:extLst>
              <a:ext uri="{FF2B5EF4-FFF2-40B4-BE49-F238E27FC236}">
                <a16:creationId xmlns:a16="http://schemas.microsoft.com/office/drawing/2014/main" id="{3F2C3747-D4D1-E632-209C-78914E75BC59}"/>
              </a:ext>
            </a:extLst>
          </p:cNvPr>
          <p:cNvPicPr>
            <a:picLocks noGrp="1" noChangeAspect="1"/>
          </p:cNvPicPr>
          <p:nvPr>
            <p:ph idx="1"/>
          </p:nvPr>
        </p:nvPicPr>
        <p:blipFill>
          <a:blip r:embed="rId5"/>
          <a:stretch>
            <a:fillRect/>
          </a:stretch>
        </p:blipFill>
        <p:spPr>
          <a:xfrm>
            <a:off x="5461000" y="3366294"/>
            <a:ext cx="1270000" cy="1270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86FD0DC4-092B-51A0-D5E4-BB70C6432D53}"/>
              </a:ext>
            </a:extLst>
          </p:cNvPr>
          <p:cNvPicPr>
            <a:picLocks noChangeAspect="1"/>
          </p:cNvPicPr>
          <p:nvPr/>
        </p:nvPicPr>
        <p:blipFill>
          <a:blip r:embed="rId6"/>
          <a:stretch>
            <a:fillRect/>
          </a:stretch>
        </p:blipFill>
        <p:spPr>
          <a:xfrm>
            <a:off x="8492124" y="4113459"/>
            <a:ext cx="3401568" cy="2093272"/>
          </a:xfrm>
          <a:prstGeom prst="rect">
            <a:avLst/>
          </a:prstGeom>
          <a:scene3d>
            <a:camera prst="orthographicFront"/>
            <a:lightRig rig="twoPt" dir="t">
              <a:rot lat="0" lon="0" rev="7800000"/>
            </a:lightRig>
          </a:scene3d>
          <a:sp3d contourW="6350">
            <a:bevelT w="50800" h="16510"/>
            <a:contourClr>
              <a:srgbClr val="C0C0C0"/>
            </a:contourClr>
          </a:sp3d>
        </p:spPr>
      </p:pic>
      <p:sp>
        <p:nvSpPr>
          <p:cNvPr id="15" name="Rectangle 14">
            <a:extLst>
              <a:ext uri="{FF2B5EF4-FFF2-40B4-BE49-F238E27FC236}">
                <a16:creationId xmlns:a16="http://schemas.microsoft.com/office/drawing/2014/main" id="{B81DE68A-9E7F-C370-8611-9FEB085A1152}"/>
              </a:ext>
            </a:extLst>
          </p:cNvPr>
          <p:cNvSpPr/>
          <p:nvPr/>
        </p:nvSpPr>
        <p:spPr>
          <a:xfrm rot="21180986">
            <a:off x="368313" y="1234547"/>
            <a:ext cx="3307317" cy="923330"/>
          </a:xfrm>
          <a:prstGeom prst="rect">
            <a:avLst/>
          </a:prstGeom>
          <a:solidFill>
            <a:schemeClr val="accent2">
              <a:alpha val="68000"/>
            </a:scheme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CHEMICAL </a:t>
            </a:r>
          </a:p>
        </p:txBody>
      </p:sp>
      <p:sp>
        <p:nvSpPr>
          <p:cNvPr id="12" name="Rectangle 11">
            <a:extLst>
              <a:ext uri="{FF2B5EF4-FFF2-40B4-BE49-F238E27FC236}">
                <a16:creationId xmlns:a16="http://schemas.microsoft.com/office/drawing/2014/main" id="{53817194-8A33-14D7-14E6-286329D2F374}"/>
              </a:ext>
            </a:extLst>
          </p:cNvPr>
          <p:cNvSpPr/>
          <p:nvPr/>
        </p:nvSpPr>
        <p:spPr>
          <a:xfrm rot="21180986">
            <a:off x="4475221" y="4698429"/>
            <a:ext cx="3307317" cy="923330"/>
          </a:xfrm>
          <a:prstGeom prst="rect">
            <a:avLst/>
          </a:prstGeom>
          <a:solidFill>
            <a:schemeClr val="accent2">
              <a:alpha val="68000"/>
            </a:scheme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CHEMICAL </a:t>
            </a:r>
          </a:p>
        </p:txBody>
      </p:sp>
      <p:sp>
        <p:nvSpPr>
          <p:cNvPr id="16" name="Rectangle 15">
            <a:extLst>
              <a:ext uri="{FF2B5EF4-FFF2-40B4-BE49-F238E27FC236}">
                <a16:creationId xmlns:a16="http://schemas.microsoft.com/office/drawing/2014/main" id="{931CEB02-49C6-82FC-9460-B648E57CB79D}"/>
              </a:ext>
            </a:extLst>
          </p:cNvPr>
          <p:cNvSpPr/>
          <p:nvPr/>
        </p:nvSpPr>
        <p:spPr>
          <a:xfrm rot="21180986">
            <a:off x="8448279" y="4698427"/>
            <a:ext cx="3307317" cy="923330"/>
          </a:xfrm>
          <a:prstGeom prst="rect">
            <a:avLst/>
          </a:prstGeom>
          <a:solidFill>
            <a:schemeClr val="accent2">
              <a:alpha val="68000"/>
            </a:scheme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CHEMICAL </a:t>
            </a:r>
          </a:p>
        </p:txBody>
      </p:sp>
      <p:sp>
        <p:nvSpPr>
          <p:cNvPr id="17" name="Rectangle 16">
            <a:extLst>
              <a:ext uri="{FF2B5EF4-FFF2-40B4-BE49-F238E27FC236}">
                <a16:creationId xmlns:a16="http://schemas.microsoft.com/office/drawing/2014/main" id="{542AD682-95AB-3DA3-D949-66F0C559F06C}"/>
              </a:ext>
            </a:extLst>
          </p:cNvPr>
          <p:cNvSpPr/>
          <p:nvPr/>
        </p:nvSpPr>
        <p:spPr>
          <a:xfrm rot="21180986">
            <a:off x="4640896" y="1093705"/>
            <a:ext cx="2723887" cy="923330"/>
          </a:xfrm>
          <a:prstGeom prst="rect">
            <a:avLst/>
          </a:prstGeom>
          <a:solidFill>
            <a:schemeClr val="accent6">
              <a:lumMod val="60000"/>
              <a:lumOff val="40000"/>
              <a:alpha val="68000"/>
            </a:scheme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ELASTIC  </a:t>
            </a:r>
          </a:p>
        </p:txBody>
      </p:sp>
      <p:sp>
        <p:nvSpPr>
          <p:cNvPr id="18" name="Rectangle 17">
            <a:extLst>
              <a:ext uri="{FF2B5EF4-FFF2-40B4-BE49-F238E27FC236}">
                <a16:creationId xmlns:a16="http://schemas.microsoft.com/office/drawing/2014/main" id="{F584AB69-D1B3-39C1-5544-C1D11B2575F7}"/>
              </a:ext>
            </a:extLst>
          </p:cNvPr>
          <p:cNvSpPr/>
          <p:nvPr/>
        </p:nvSpPr>
        <p:spPr>
          <a:xfrm rot="21180986">
            <a:off x="702906" y="4662439"/>
            <a:ext cx="2723887" cy="923330"/>
          </a:xfrm>
          <a:prstGeom prst="rect">
            <a:avLst/>
          </a:prstGeom>
          <a:solidFill>
            <a:schemeClr val="accent6">
              <a:lumMod val="60000"/>
              <a:lumOff val="40000"/>
              <a:alpha val="68000"/>
            </a:schemeClr>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ELASTIC  </a:t>
            </a:r>
          </a:p>
        </p:txBody>
      </p:sp>
      <p:sp>
        <p:nvSpPr>
          <p:cNvPr id="20" name="Rectangle 19">
            <a:extLst>
              <a:ext uri="{FF2B5EF4-FFF2-40B4-BE49-F238E27FC236}">
                <a16:creationId xmlns:a16="http://schemas.microsoft.com/office/drawing/2014/main" id="{B0BA8196-8E98-9847-A077-0EC1D93208E6}"/>
              </a:ext>
            </a:extLst>
          </p:cNvPr>
          <p:cNvSpPr/>
          <p:nvPr/>
        </p:nvSpPr>
        <p:spPr>
          <a:xfrm rot="21180986">
            <a:off x="8451778" y="1061096"/>
            <a:ext cx="3300326" cy="954107"/>
          </a:xfrm>
          <a:prstGeom prst="rect">
            <a:avLst/>
          </a:prstGeom>
          <a:solidFill>
            <a:schemeClr val="accent5">
              <a:alpha val="68000"/>
            </a:schemeClr>
          </a:solid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GRAVITATIONAL </a:t>
            </a:r>
          </a:p>
          <a:p>
            <a:pPr algn="ctr"/>
            <a:r>
              <a:rPr lang="en-US" sz="2800" dirty="0">
                <a:ln w="0"/>
                <a:effectLst>
                  <a:outerShdw blurRad="38100" dist="19050" dir="2700000" algn="tl" rotWithShape="0">
                    <a:schemeClr val="dk1">
                      <a:alpha val="40000"/>
                    </a:schemeClr>
                  </a:outerShdw>
                </a:effectLst>
              </a:rPr>
              <a:t>POTENTIAL ENERGY </a:t>
            </a:r>
            <a:r>
              <a:rPr lang="en-US" sz="28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21802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6" grpId="0" animBg="1"/>
      <p:bldP spid="17"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1C35-6329-CDA3-1955-684E49FDF462}"/>
              </a:ext>
            </a:extLst>
          </p:cNvPr>
          <p:cNvSpPr>
            <a:spLocks noGrp="1"/>
          </p:cNvSpPr>
          <p:nvPr>
            <p:ph type="title"/>
          </p:nvPr>
        </p:nvSpPr>
        <p:spPr>
          <a:xfrm>
            <a:off x="640080" y="325369"/>
            <a:ext cx="4368602" cy="1956841"/>
          </a:xfrm>
          <a:ln>
            <a:solidFill>
              <a:schemeClr val="tx1"/>
            </a:solidFill>
          </a:ln>
        </p:spPr>
        <p:txBody>
          <a:bodyPr anchor="b">
            <a:normAutofit/>
          </a:bodyPr>
          <a:lstStyle/>
          <a:p>
            <a:r>
              <a:rPr lang="en-US" sz="5000" dirty="0"/>
              <a:t>Gravitational Potential Energy </a:t>
            </a:r>
          </a:p>
        </p:txBody>
      </p:sp>
      <p:sp>
        <p:nvSpPr>
          <p:cNvPr id="3" name="Content Placeholder 2">
            <a:extLst>
              <a:ext uri="{FF2B5EF4-FFF2-40B4-BE49-F238E27FC236}">
                <a16:creationId xmlns:a16="http://schemas.microsoft.com/office/drawing/2014/main" id="{D626EC5F-7A0F-9BA9-498A-5A80DEFB2D57}"/>
              </a:ext>
            </a:extLst>
          </p:cNvPr>
          <p:cNvSpPr>
            <a:spLocks noGrp="1"/>
          </p:cNvSpPr>
          <p:nvPr>
            <p:ph idx="1"/>
          </p:nvPr>
        </p:nvSpPr>
        <p:spPr>
          <a:xfrm>
            <a:off x="640080" y="2872899"/>
            <a:ext cx="5563772" cy="3556036"/>
          </a:xfrm>
        </p:spPr>
        <p:txBody>
          <a:bodyPr>
            <a:normAutofit/>
          </a:bodyPr>
          <a:lstStyle/>
          <a:p>
            <a:r>
              <a:rPr lang="en-US" dirty="0"/>
              <a:t> </a:t>
            </a:r>
            <a:r>
              <a:rPr lang="en-US" b="1" u="sng" dirty="0"/>
              <a:t>Gravitational potential energy </a:t>
            </a:r>
            <a:r>
              <a:rPr lang="en-US" dirty="0"/>
              <a:t>is </a:t>
            </a:r>
            <a:r>
              <a:rPr lang="en-US" u="sng" dirty="0"/>
              <a:t>stored energy due to the distance above Earth ( height ) . </a:t>
            </a:r>
          </a:p>
          <a:p>
            <a:r>
              <a:rPr lang="en-US" dirty="0"/>
              <a:t>Gravitational potential energy </a:t>
            </a:r>
            <a:r>
              <a:rPr lang="en-US" dirty="0">
                <a:highlight>
                  <a:srgbClr val="FF00FF"/>
                </a:highlight>
              </a:rPr>
              <a:t>exists between all objects </a:t>
            </a:r>
            <a:r>
              <a:rPr lang="en-US" dirty="0"/>
              <a:t>but is only </a:t>
            </a:r>
            <a:r>
              <a:rPr lang="en-US" b="1" u="sng" dirty="0"/>
              <a:t>significant between objects and Earth</a:t>
            </a:r>
            <a:r>
              <a:rPr lang="en-US" dirty="0"/>
              <a:t>. </a:t>
            </a:r>
          </a:p>
        </p:txBody>
      </p:sp>
      <p:pic>
        <p:nvPicPr>
          <p:cNvPr id="9218" name="Picture 2" descr="earth cartoon vector | Stock vector | Colourbox">
            <a:extLst>
              <a:ext uri="{FF2B5EF4-FFF2-40B4-BE49-F238E27FC236}">
                <a16:creationId xmlns:a16="http://schemas.microsoft.com/office/drawing/2014/main" id="{56026FAC-BFAF-2585-9A85-742AD9EF3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051"/>
          <a:stretch/>
        </p:blipFill>
        <p:spPr bwMode="auto">
          <a:xfrm>
            <a:off x="6316115" y="707605"/>
            <a:ext cx="5459286" cy="54427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569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D7CA-A7BB-3289-8FB6-C9573DBF9047}"/>
              </a:ext>
            </a:extLst>
          </p:cNvPr>
          <p:cNvSpPr>
            <a:spLocks noGrp="1"/>
          </p:cNvSpPr>
          <p:nvPr>
            <p:ph type="title"/>
          </p:nvPr>
        </p:nvSpPr>
        <p:spPr>
          <a:ln w="57150">
            <a:solidFill>
              <a:schemeClr val="tx1"/>
            </a:solidFill>
          </a:ln>
        </p:spPr>
        <p:txBody>
          <a:bodyPr/>
          <a:lstStyle/>
          <a:p>
            <a:r>
              <a:rPr lang="en-US" dirty="0"/>
              <a:t>Factors affect potential energy </a:t>
            </a:r>
          </a:p>
        </p:txBody>
      </p:sp>
      <p:sp>
        <p:nvSpPr>
          <p:cNvPr id="3" name="Content Placeholder 2">
            <a:extLst>
              <a:ext uri="{FF2B5EF4-FFF2-40B4-BE49-F238E27FC236}">
                <a16:creationId xmlns:a16="http://schemas.microsoft.com/office/drawing/2014/main" id="{C7DF550B-042F-03C5-028A-2778C72CAA70}"/>
              </a:ext>
            </a:extLst>
          </p:cNvPr>
          <p:cNvSpPr>
            <a:spLocks noGrp="1"/>
          </p:cNvSpPr>
          <p:nvPr>
            <p:ph idx="1"/>
          </p:nvPr>
        </p:nvSpPr>
        <p:spPr>
          <a:xfrm>
            <a:off x="838200" y="2117173"/>
            <a:ext cx="10515600" cy="1169366"/>
          </a:xfrm>
          <a:ln>
            <a:solidFill>
              <a:schemeClr val="tx1"/>
            </a:solidFill>
          </a:ln>
        </p:spPr>
        <p:txBody>
          <a:bodyPr/>
          <a:lstStyle/>
          <a:p>
            <a:r>
              <a:rPr lang="en-US" dirty="0">
                <a:hlinkClick r:id="rId2"/>
              </a:rPr>
              <a:t>https://phet.colorado.edu/sims/html/energy-skate-park/latest/energy-skate-park_en.html</a:t>
            </a:r>
            <a:endParaRPr lang="en-US" dirty="0"/>
          </a:p>
        </p:txBody>
      </p:sp>
    </p:spTree>
    <p:extLst>
      <p:ext uri="{BB962C8B-B14F-4D97-AF65-F5344CB8AC3E}">
        <p14:creationId xmlns:p14="http://schemas.microsoft.com/office/powerpoint/2010/main" val="427546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0568-552A-AA06-95D6-7FA35851AE0C}"/>
              </a:ext>
            </a:extLst>
          </p:cNvPr>
          <p:cNvSpPr>
            <a:spLocks noGrp="1"/>
          </p:cNvSpPr>
          <p:nvPr>
            <p:ph type="title"/>
          </p:nvPr>
        </p:nvSpPr>
        <p:spPr/>
        <p:txBody>
          <a:bodyPr/>
          <a:lstStyle/>
          <a:p>
            <a:r>
              <a:rPr lang="en-US" dirty="0"/>
              <a:t>Can an object have energy when it is not moving? </a:t>
            </a:r>
          </a:p>
        </p:txBody>
      </p:sp>
      <p:sp>
        <p:nvSpPr>
          <p:cNvPr id="3" name="Content Placeholder 2">
            <a:extLst>
              <a:ext uri="{FF2B5EF4-FFF2-40B4-BE49-F238E27FC236}">
                <a16:creationId xmlns:a16="http://schemas.microsoft.com/office/drawing/2014/main" id="{71ECDEE2-F165-9BA4-E053-0EF952503C96}"/>
              </a:ext>
            </a:extLst>
          </p:cNvPr>
          <p:cNvSpPr>
            <a:spLocks noGrp="1"/>
          </p:cNvSpPr>
          <p:nvPr>
            <p:ph idx="1"/>
          </p:nvPr>
        </p:nvSpPr>
        <p:spPr/>
        <p:txBody>
          <a:bodyPr/>
          <a:lstStyle/>
          <a:p>
            <a:r>
              <a:rPr lang="en-US" dirty="0"/>
              <a:t>You have learned that when an object is in motion is has kinetic energy. Kinetic energy is due to the mass of the object and its speed.</a:t>
            </a:r>
          </a:p>
          <a:p>
            <a:endParaRPr lang="en-US" dirty="0"/>
          </a:p>
          <a:p>
            <a:r>
              <a:rPr lang="en-US" b="1" dirty="0"/>
              <a:t> </a:t>
            </a:r>
            <a:r>
              <a:rPr lang="en-US" sz="3600" b="1" dirty="0">
                <a:latin typeface="Ink Free" panose="03080402000500000000" pitchFamily="66" charset="0"/>
              </a:rPr>
              <a:t>Does an object have any energy when it is at rest? </a:t>
            </a:r>
          </a:p>
          <a:p>
            <a:pPr marL="0" indent="0">
              <a:buNone/>
            </a:pPr>
            <a:endParaRPr lang="en-US" sz="3600" b="1" dirty="0">
              <a:latin typeface="Ink Free" panose="03080402000500000000" pitchFamily="66" charset="0"/>
            </a:endParaRPr>
          </a:p>
          <a:p>
            <a:r>
              <a:rPr lang="en-US" dirty="0"/>
              <a:t>Suppose you make a slingshot out of a rubber band. You place a nickel in the slingshot, and then stretch the rubber band back. What happens when you release the rubber band? The nickel moves. </a:t>
            </a:r>
          </a:p>
        </p:txBody>
      </p:sp>
    </p:spTree>
    <p:extLst>
      <p:ext uri="{BB962C8B-B14F-4D97-AF65-F5344CB8AC3E}">
        <p14:creationId xmlns:p14="http://schemas.microsoft.com/office/powerpoint/2010/main" val="972071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7DF9E0-0E5E-37CD-B646-2749C360EB14}"/>
              </a:ext>
            </a:extLst>
          </p:cNvPr>
          <p:cNvSpPr/>
          <p:nvPr/>
        </p:nvSpPr>
        <p:spPr>
          <a:xfrm>
            <a:off x="1798728" y="5157338"/>
            <a:ext cx="8594544" cy="99167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Metal Nail Cartoon Png, Transparent Png - kindpng">
            <a:extLst>
              <a:ext uri="{FF2B5EF4-FFF2-40B4-BE49-F238E27FC236}">
                <a16:creationId xmlns:a16="http://schemas.microsoft.com/office/drawing/2014/main" id="{B0D8ADC2-B6B7-9BB0-46C6-DF8A84294A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r="22465"/>
          <a:stretch/>
        </p:blipFill>
        <p:spPr bwMode="auto">
          <a:xfrm>
            <a:off x="3604590" y="3429000"/>
            <a:ext cx="609601" cy="1728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etal Nail Cartoon Png, Transparent Png - kindpng">
            <a:extLst>
              <a:ext uri="{FF2B5EF4-FFF2-40B4-BE49-F238E27FC236}">
                <a16:creationId xmlns:a16="http://schemas.microsoft.com/office/drawing/2014/main" id="{09C46A97-2BDB-05C9-696E-43D2308C5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r="22465"/>
          <a:stretch/>
        </p:blipFill>
        <p:spPr bwMode="auto">
          <a:xfrm>
            <a:off x="7838660" y="3429000"/>
            <a:ext cx="609601" cy="172833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99F2CC0-D854-C90C-A87B-D6D93EB4EBB6}"/>
              </a:ext>
            </a:extLst>
          </p:cNvPr>
          <p:cNvCxnSpPr/>
          <p:nvPr/>
        </p:nvCxnSpPr>
        <p:spPr>
          <a:xfrm>
            <a:off x="1285460" y="2083905"/>
            <a:ext cx="100186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95BCE-9C7F-DF20-DED6-08793B206295}"/>
              </a:ext>
            </a:extLst>
          </p:cNvPr>
          <p:cNvCxnSpPr/>
          <p:nvPr/>
        </p:nvCxnSpPr>
        <p:spPr>
          <a:xfrm>
            <a:off x="1285461" y="785191"/>
            <a:ext cx="10018643"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48" name="Picture 8" descr="58 Concrete Block Cartoon Illustrations &amp; Clip Art - iStock">
            <a:extLst>
              <a:ext uri="{FF2B5EF4-FFF2-40B4-BE49-F238E27FC236}">
                <a16:creationId xmlns:a16="http://schemas.microsoft.com/office/drawing/2014/main" id="{FB9D578E-BA73-F0E7-F957-3295E1ECF0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81" t="23327" r="14762" b="22791"/>
          <a:stretch/>
        </p:blipFill>
        <p:spPr bwMode="auto">
          <a:xfrm>
            <a:off x="3604590" y="225287"/>
            <a:ext cx="871890" cy="5599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58 Concrete Block Cartoon Illustrations &amp; Clip Art - iStock">
            <a:extLst>
              <a:ext uri="{FF2B5EF4-FFF2-40B4-BE49-F238E27FC236}">
                <a16:creationId xmlns:a16="http://schemas.microsoft.com/office/drawing/2014/main" id="{9DEEEF22-B146-B933-D4A4-024318E30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81" t="23327" r="14762" b="22791"/>
          <a:stretch/>
        </p:blipFill>
        <p:spPr bwMode="auto">
          <a:xfrm>
            <a:off x="7838660" y="1510750"/>
            <a:ext cx="871890" cy="5599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08BA59-7B75-AFF3-7992-366CB79C00AB}"/>
              </a:ext>
            </a:extLst>
          </p:cNvPr>
          <p:cNvSpPr/>
          <p:nvPr/>
        </p:nvSpPr>
        <p:spPr>
          <a:xfrm rot="20744311">
            <a:off x="380569" y="571500"/>
            <a:ext cx="1418159" cy="1077218"/>
          </a:xfrm>
          <a:prstGeom prst="rect">
            <a:avLst/>
          </a:prstGeom>
          <a:solidFill>
            <a:schemeClr val="accent4"/>
          </a:solidFill>
        </p:spPr>
        <p:txBody>
          <a:bodyPr wrap="square" lIns="91440" tIns="45720" rIns="91440" bIns="45720">
            <a:spAutoFit/>
          </a:bodyPr>
          <a:lstStyle/>
          <a:p>
            <a:pPr algn="ctr"/>
            <a:r>
              <a:rPr lang="en-US" sz="3200" b="1" dirty="0">
                <a:ln w="9525">
                  <a:solidFill>
                    <a:schemeClr val="bg1"/>
                  </a:solidFill>
                  <a:prstDash val="solid"/>
                </a:ln>
                <a:effectLst>
                  <a:outerShdw blurRad="12700" dist="38100" dir="2700000" algn="tl" rotWithShape="0">
                    <a:schemeClr val="bg1">
                      <a:lumMod val="50000"/>
                    </a:schemeClr>
                  </a:outerShdw>
                </a:effectLst>
              </a:rPr>
              <a:t>Same mass </a:t>
            </a:r>
          </a:p>
        </p:txBody>
      </p:sp>
    </p:spTree>
    <p:extLst>
      <p:ext uri="{BB962C8B-B14F-4D97-AF65-F5344CB8AC3E}">
        <p14:creationId xmlns:p14="http://schemas.microsoft.com/office/powerpoint/2010/main" val="3325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7DF9E0-0E5E-37CD-B646-2749C360EB14}"/>
              </a:ext>
            </a:extLst>
          </p:cNvPr>
          <p:cNvSpPr/>
          <p:nvPr/>
        </p:nvSpPr>
        <p:spPr>
          <a:xfrm>
            <a:off x="1785476" y="5157338"/>
            <a:ext cx="8594544" cy="991671"/>
          </a:xfrm>
          <a:prstGeom prst="rect">
            <a:avLst/>
          </a:prstGeom>
          <a:solidFill>
            <a:schemeClr val="accent4">
              <a:lumMod val="5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6" name="Picture 6" descr="Metal Nail Cartoon Png, Transparent Png - kindpng">
            <a:extLst>
              <a:ext uri="{FF2B5EF4-FFF2-40B4-BE49-F238E27FC236}">
                <a16:creationId xmlns:a16="http://schemas.microsoft.com/office/drawing/2014/main" id="{B0D8ADC2-B6B7-9BB0-46C6-DF8A84294A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r="22465"/>
          <a:stretch/>
        </p:blipFill>
        <p:spPr bwMode="auto">
          <a:xfrm>
            <a:off x="7885046" y="3747051"/>
            <a:ext cx="609601" cy="1728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etal Nail Cartoon Png, Transparent Png - kindpng">
            <a:extLst>
              <a:ext uri="{FF2B5EF4-FFF2-40B4-BE49-F238E27FC236}">
                <a16:creationId xmlns:a16="http://schemas.microsoft.com/office/drawing/2014/main" id="{09C46A97-2BDB-05C9-696E-43D2308C5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r="22465"/>
          <a:stretch/>
        </p:blipFill>
        <p:spPr bwMode="auto">
          <a:xfrm>
            <a:off x="3783491" y="4229637"/>
            <a:ext cx="609601" cy="172833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99F2CC0-D854-C90C-A87B-D6D93EB4EBB6}"/>
              </a:ext>
            </a:extLst>
          </p:cNvPr>
          <p:cNvCxnSpPr/>
          <p:nvPr/>
        </p:nvCxnSpPr>
        <p:spPr>
          <a:xfrm>
            <a:off x="1285460" y="2083905"/>
            <a:ext cx="100186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95BCE-9C7F-DF20-DED6-08793B206295}"/>
              </a:ext>
            </a:extLst>
          </p:cNvPr>
          <p:cNvCxnSpPr/>
          <p:nvPr/>
        </p:nvCxnSpPr>
        <p:spPr>
          <a:xfrm>
            <a:off x="1285461" y="785191"/>
            <a:ext cx="1001864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8" descr="58 Concrete Block Cartoon Illustrations &amp; Clip Art - iStock">
            <a:extLst>
              <a:ext uri="{FF2B5EF4-FFF2-40B4-BE49-F238E27FC236}">
                <a16:creationId xmlns:a16="http://schemas.microsoft.com/office/drawing/2014/main" id="{9DEEEF22-B146-B933-D4A4-024318E30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81" t="23327" r="14762" b="22791"/>
          <a:stretch/>
        </p:blipFill>
        <p:spPr bwMode="auto">
          <a:xfrm>
            <a:off x="7753901" y="3456024"/>
            <a:ext cx="871890" cy="5599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58 Concrete Block Cartoon Illustrations &amp; Clip Art - iStock">
            <a:extLst>
              <a:ext uri="{FF2B5EF4-FFF2-40B4-BE49-F238E27FC236}">
                <a16:creationId xmlns:a16="http://schemas.microsoft.com/office/drawing/2014/main" id="{CD185990-A2DB-8C6A-D198-9E5CB2AABE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81" t="23327" r="14762" b="22791"/>
          <a:stretch/>
        </p:blipFill>
        <p:spPr bwMode="auto">
          <a:xfrm>
            <a:off x="3652346" y="3870283"/>
            <a:ext cx="871890" cy="5599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58 Concrete Block Cartoon Illustrations &amp; Clip Art - iStock">
            <a:extLst>
              <a:ext uri="{FF2B5EF4-FFF2-40B4-BE49-F238E27FC236}">
                <a16:creationId xmlns:a16="http://schemas.microsoft.com/office/drawing/2014/main" id="{0537F6A6-29F3-DDCE-3B67-01A17C3098ED}"/>
              </a:ext>
            </a:extLst>
          </p:cNvPr>
          <p:cNvPicPr>
            <a:picLocks noChangeAspect="1" noChangeArrowheads="1"/>
          </p:cNvPicPr>
          <p:nvPr/>
        </p:nvPicPr>
        <p:blipFill rotWithShape="1">
          <a:blip r:embed="rId3">
            <a:alphaModFix amt="38000"/>
            <a:extLst>
              <a:ext uri="{28A0092B-C50C-407E-A947-70E740481C1C}">
                <a14:useLocalDpi xmlns:a14="http://schemas.microsoft.com/office/drawing/2010/main" val="0"/>
              </a:ext>
            </a:extLst>
          </a:blip>
          <a:srcRect l="14081" t="23327" r="14762" b="22791"/>
          <a:stretch/>
        </p:blipFill>
        <p:spPr bwMode="auto">
          <a:xfrm>
            <a:off x="3670850" y="215349"/>
            <a:ext cx="871890" cy="5599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58 Concrete Block Cartoon Illustrations &amp; Clip Art - iStock">
            <a:extLst>
              <a:ext uri="{FF2B5EF4-FFF2-40B4-BE49-F238E27FC236}">
                <a16:creationId xmlns:a16="http://schemas.microsoft.com/office/drawing/2014/main" id="{7B0AE75B-DC4C-747D-A3E8-89E85C6D696B}"/>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4081" t="23327" r="14762" b="22791"/>
          <a:stretch/>
        </p:blipFill>
        <p:spPr bwMode="auto">
          <a:xfrm>
            <a:off x="3670850" y="2168969"/>
            <a:ext cx="871890" cy="5599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58 Concrete Block Cartoon Illustrations &amp; Clip Art - iStock">
            <a:extLst>
              <a:ext uri="{FF2B5EF4-FFF2-40B4-BE49-F238E27FC236}">
                <a16:creationId xmlns:a16="http://schemas.microsoft.com/office/drawing/2014/main" id="{5AAFC08E-97C4-011C-6AC7-79EC7A1401D2}"/>
              </a:ext>
            </a:extLst>
          </p:cNvPr>
          <p:cNvPicPr>
            <a:picLocks noChangeAspect="1" noChangeArrowheads="1"/>
          </p:cNvPicPr>
          <p:nvPr/>
        </p:nvPicPr>
        <p:blipFill rotWithShape="1">
          <a:blip r:embed="rId3">
            <a:alphaModFix amt="38000"/>
            <a:extLst>
              <a:ext uri="{28A0092B-C50C-407E-A947-70E740481C1C}">
                <a14:useLocalDpi xmlns:a14="http://schemas.microsoft.com/office/drawing/2010/main" val="0"/>
              </a:ext>
            </a:extLst>
          </a:blip>
          <a:srcRect l="14081" t="23327" r="14762" b="22791"/>
          <a:stretch/>
        </p:blipFill>
        <p:spPr bwMode="auto">
          <a:xfrm>
            <a:off x="7853949" y="1533940"/>
            <a:ext cx="871890" cy="5599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58 Concrete Block Cartoon Illustrations &amp; Clip Art - iStock">
            <a:extLst>
              <a:ext uri="{FF2B5EF4-FFF2-40B4-BE49-F238E27FC236}">
                <a16:creationId xmlns:a16="http://schemas.microsoft.com/office/drawing/2014/main" id="{9A9603B4-2514-0F1D-F100-3603187AD887}"/>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4081" t="23327" r="14762" b="22791"/>
          <a:stretch/>
        </p:blipFill>
        <p:spPr bwMode="auto">
          <a:xfrm>
            <a:off x="7853949" y="2675350"/>
            <a:ext cx="871890" cy="55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322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D7CA-A7BB-3289-8FB6-C9573DBF9047}"/>
              </a:ext>
            </a:extLst>
          </p:cNvPr>
          <p:cNvSpPr>
            <a:spLocks noGrp="1"/>
          </p:cNvSpPr>
          <p:nvPr>
            <p:ph type="title"/>
          </p:nvPr>
        </p:nvSpPr>
        <p:spPr>
          <a:ln>
            <a:solidFill>
              <a:schemeClr val="tx1"/>
            </a:solidFill>
          </a:ln>
        </p:spPr>
        <p:txBody>
          <a:bodyPr/>
          <a:lstStyle/>
          <a:p>
            <a:r>
              <a:rPr lang="en-US" dirty="0"/>
              <a:t>potential energy and height</a:t>
            </a:r>
          </a:p>
        </p:txBody>
      </p:sp>
      <p:sp>
        <p:nvSpPr>
          <p:cNvPr id="3" name="Content Placeholder 2">
            <a:extLst>
              <a:ext uri="{FF2B5EF4-FFF2-40B4-BE49-F238E27FC236}">
                <a16:creationId xmlns:a16="http://schemas.microsoft.com/office/drawing/2014/main" id="{C7DF550B-042F-03C5-028A-2778C72CAA70}"/>
              </a:ext>
            </a:extLst>
          </p:cNvPr>
          <p:cNvSpPr>
            <a:spLocks noGrp="1"/>
          </p:cNvSpPr>
          <p:nvPr>
            <p:ph idx="1"/>
          </p:nvPr>
        </p:nvSpPr>
        <p:spPr>
          <a:xfrm>
            <a:off x="838200" y="1825625"/>
            <a:ext cx="6630642" cy="4351338"/>
          </a:xfrm>
        </p:spPr>
        <p:txBody>
          <a:bodyPr>
            <a:normAutofit/>
          </a:bodyPr>
          <a:lstStyle/>
          <a:p>
            <a:r>
              <a:rPr lang="en-US" dirty="0"/>
              <a:t>When you lift the backpack, </a:t>
            </a:r>
            <a:r>
              <a:rPr lang="en-US" dirty="0">
                <a:highlight>
                  <a:srgbClr val="FF00FF"/>
                </a:highlight>
              </a:rPr>
              <a:t>you exert a force on the backpack that is opposite the force of gravity</a:t>
            </a:r>
            <a:r>
              <a:rPr lang="en-US" dirty="0"/>
              <a:t>. The application of this force </a:t>
            </a:r>
            <a:r>
              <a:rPr lang="en-US" dirty="0">
                <a:solidFill>
                  <a:srgbClr val="FF0000"/>
                </a:solidFill>
              </a:rPr>
              <a:t>increases the energy of the backpack</a:t>
            </a:r>
            <a:r>
              <a:rPr lang="en-US" dirty="0"/>
              <a:t>.</a:t>
            </a:r>
          </a:p>
          <a:p>
            <a:r>
              <a:rPr lang="en-US" dirty="0"/>
              <a:t> </a:t>
            </a:r>
            <a:r>
              <a:rPr lang="en-US" dirty="0">
                <a:solidFill>
                  <a:srgbClr val="FF0000"/>
                </a:solidFill>
              </a:rPr>
              <a:t>The potential energy of the backpack </a:t>
            </a:r>
            <a:r>
              <a:rPr lang="en-US" dirty="0">
                <a:solidFill>
                  <a:srgbClr val="FF0000"/>
                </a:solidFill>
                <a:highlight>
                  <a:srgbClr val="FFFF00"/>
                </a:highlight>
              </a:rPr>
              <a:t>increases</a:t>
            </a:r>
            <a:r>
              <a:rPr lang="en-US" dirty="0">
                <a:solidFill>
                  <a:srgbClr val="FF0000"/>
                </a:solidFill>
              </a:rPr>
              <a:t> as its height </a:t>
            </a:r>
            <a:r>
              <a:rPr lang="en-US" dirty="0">
                <a:solidFill>
                  <a:srgbClr val="FF0000"/>
                </a:solidFill>
                <a:highlight>
                  <a:srgbClr val="FFFF00"/>
                </a:highlight>
              </a:rPr>
              <a:t>increases</a:t>
            </a:r>
          </a:p>
          <a:p>
            <a:endParaRPr lang="en-US" dirty="0">
              <a:solidFill>
                <a:srgbClr val="FF0000"/>
              </a:solidFill>
              <a:highlight>
                <a:srgbClr val="FFFF00"/>
              </a:highlight>
            </a:endParaRPr>
          </a:p>
          <a:p>
            <a:r>
              <a:rPr lang="en-US" dirty="0"/>
              <a:t>Gravitational potential energy and height have </a:t>
            </a:r>
            <a:r>
              <a:rPr lang="en-US" u="sng" dirty="0"/>
              <a:t>a direct proportional relationship.</a:t>
            </a:r>
          </a:p>
          <a:p>
            <a:endParaRPr lang="en-US" dirty="0">
              <a:solidFill>
                <a:srgbClr val="FF0000"/>
              </a:solidFill>
              <a:highlight>
                <a:srgbClr val="FFFF00"/>
              </a:highlight>
            </a:endParaRPr>
          </a:p>
        </p:txBody>
      </p:sp>
      <p:pic>
        <p:nvPicPr>
          <p:cNvPr id="4" name="Picture 3">
            <a:extLst>
              <a:ext uri="{FF2B5EF4-FFF2-40B4-BE49-F238E27FC236}">
                <a16:creationId xmlns:a16="http://schemas.microsoft.com/office/drawing/2014/main" id="{97B70FDA-098A-9780-9C3F-FA0B103D4EFB}"/>
              </a:ext>
            </a:extLst>
          </p:cNvPr>
          <p:cNvPicPr>
            <a:picLocks noChangeAspect="1"/>
          </p:cNvPicPr>
          <p:nvPr/>
        </p:nvPicPr>
        <p:blipFill rotWithShape="1">
          <a:blip r:embed="rId2"/>
          <a:srcRect r="46562"/>
          <a:stretch/>
        </p:blipFill>
        <p:spPr>
          <a:xfrm>
            <a:off x="9440555" y="4163739"/>
            <a:ext cx="2209731" cy="1813430"/>
          </a:xfrm>
          <a:prstGeom prst="rect">
            <a:avLst/>
          </a:prstGeom>
        </p:spPr>
      </p:pic>
      <p:pic>
        <p:nvPicPr>
          <p:cNvPr id="5" name="Picture 4">
            <a:extLst>
              <a:ext uri="{FF2B5EF4-FFF2-40B4-BE49-F238E27FC236}">
                <a16:creationId xmlns:a16="http://schemas.microsoft.com/office/drawing/2014/main" id="{CBF4053B-5A64-A418-943D-A52DFF22FDC9}"/>
              </a:ext>
            </a:extLst>
          </p:cNvPr>
          <p:cNvPicPr>
            <a:picLocks noChangeAspect="1"/>
          </p:cNvPicPr>
          <p:nvPr/>
        </p:nvPicPr>
        <p:blipFill rotWithShape="1">
          <a:blip r:embed="rId2"/>
          <a:srcRect r="63232"/>
          <a:stretch/>
        </p:blipFill>
        <p:spPr>
          <a:xfrm>
            <a:off x="9623875" y="1357717"/>
            <a:ext cx="1520414" cy="1813430"/>
          </a:xfrm>
          <a:prstGeom prst="rect">
            <a:avLst/>
          </a:prstGeom>
        </p:spPr>
      </p:pic>
      <p:pic>
        <p:nvPicPr>
          <p:cNvPr id="6" name="Picture 5">
            <a:extLst>
              <a:ext uri="{FF2B5EF4-FFF2-40B4-BE49-F238E27FC236}">
                <a16:creationId xmlns:a16="http://schemas.microsoft.com/office/drawing/2014/main" id="{6CC36D77-E9F7-D32A-3B0F-F45108659F3F}"/>
              </a:ext>
            </a:extLst>
          </p:cNvPr>
          <p:cNvPicPr>
            <a:picLocks noChangeAspect="1"/>
          </p:cNvPicPr>
          <p:nvPr/>
        </p:nvPicPr>
        <p:blipFill rotWithShape="1">
          <a:blip r:embed="rId2"/>
          <a:srcRect l="83715"/>
          <a:stretch/>
        </p:blipFill>
        <p:spPr>
          <a:xfrm>
            <a:off x="11144289" y="1357717"/>
            <a:ext cx="673413" cy="1813430"/>
          </a:xfrm>
          <a:prstGeom prst="rect">
            <a:avLst/>
          </a:prstGeom>
        </p:spPr>
      </p:pic>
      <p:cxnSp>
        <p:nvCxnSpPr>
          <p:cNvPr id="8" name="Straight Connector 7">
            <a:extLst>
              <a:ext uri="{FF2B5EF4-FFF2-40B4-BE49-F238E27FC236}">
                <a16:creationId xmlns:a16="http://schemas.microsoft.com/office/drawing/2014/main" id="{502A8F8E-5AE7-8938-3311-27D80027A4EE}"/>
              </a:ext>
            </a:extLst>
          </p:cNvPr>
          <p:cNvCxnSpPr>
            <a:cxnSpLocks/>
          </p:cNvCxnSpPr>
          <p:nvPr/>
        </p:nvCxnSpPr>
        <p:spPr>
          <a:xfrm>
            <a:off x="7063409" y="5814724"/>
            <a:ext cx="4754293" cy="0"/>
          </a:xfrm>
          <a:prstGeom prst="line">
            <a:avLst/>
          </a:prstGeom>
          <a:ln w="76200"/>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EDFEEA03-E605-6154-8122-388DD429E86A}"/>
              </a:ext>
            </a:extLst>
          </p:cNvPr>
          <p:cNvSpPr/>
          <p:nvPr/>
        </p:nvSpPr>
        <p:spPr>
          <a:xfrm>
            <a:off x="10999303" y="4731023"/>
            <a:ext cx="210457" cy="7686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EC3D4A1-B499-1BDC-2FC5-D16E62C48B9E}"/>
              </a:ext>
            </a:extLst>
          </p:cNvPr>
          <p:cNvCxnSpPr/>
          <p:nvPr/>
        </p:nvCxnSpPr>
        <p:spPr>
          <a:xfrm flipV="1">
            <a:off x="11817702" y="2544417"/>
            <a:ext cx="0" cy="295523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29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7DF9E0-0E5E-37CD-B646-2749C360EB14}"/>
              </a:ext>
            </a:extLst>
          </p:cNvPr>
          <p:cNvSpPr/>
          <p:nvPr/>
        </p:nvSpPr>
        <p:spPr>
          <a:xfrm>
            <a:off x="1798728" y="5157338"/>
            <a:ext cx="8594544" cy="99167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Metal Nail Cartoon Png, Transparent Png - kindpng">
            <a:extLst>
              <a:ext uri="{FF2B5EF4-FFF2-40B4-BE49-F238E27FC236}">
                <a16:creationId xmlns:a16="http://schemas.microsoft.com/office/drawing/2014/main" id="{B0D8ADC2-B6B7-9BB0-46C6-DF8A84294A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r="22465"/>
          <a:stretch/>
        </p:blipFill>
        <p:spPr bwMode="auto">
          <a:xfrm>
            <a:off x="3604590" y="3429000"/>
            <a:ext cx="609601" cy="1728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etal Nail Cartoon Png, Transparent Png - kindpng">
            <a:extLst>
              <a:ext uri="{FF2B5EF4-FFF2-40B4-BE49-F238E27FC236}">
                <a16:creationId xmlns:a16="http://schemas.microsoft.com/office/drawing/2014/main" id="{09C46A97-2BDB-05C9-696E-43D2308C5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r="22465"/>
          <a:stretch/>
        </p:blipFill>
        <p:spPr bwMode="auto">
          <a:xfrm>
            <a:off x="7838660" y="3429000"/>
            <a:ext cx="609601" cy="172833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99F2CC0-D854-C90C-A87B-D6D93EB4EBB6}"/>
              </a:ext>
            </a:extLst>
          </p:cNvPr>
          <p:cNvCxnSpPr/>
          <p:nvPr/>
        </p:nvCxnSpPr>
        <p:spPr>
          <a:xfrm>
            <a:off x="1285460" y="2083905"/>
            <a:ext cx="100186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95BCE-9C7F-DF20-DED6-08793B206295}"/>
              </a:ext>
            </a:extLst>
          </p:cNvPr>
          <p:cNvCxnSpPr/>
          <p:nvPr/>
        </p:nvCxnSpPr>
        <p:spPr>
          <a:xfrm>
            <a:off x="1285461" y="785191"/>
            <a:ext cx="10018643"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48" name="Picture 8" descr="58 Concrete Block Cartoon Illustrations &amp; Clip Art - iStock">
            <a:extLst>
              <a:ext uri="{FF2B5EF4-FFF2-40B4-BE49-F238E27FC236}">
                <a16:creationId xmlns:a16="http://schemas.microsoft.com/office/drawing/2014/main" id="{FB9D578E-BA73-F0E7-F957-3295E1ECF0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81" t="23327" r="14762" b="22791"/>
          <a:stretch/>
        </p:blipFill>
        <p:spPr bwMode="auto">
          <a:xfrm>
            <a:off x="3604590" y="304363"/>
            <a:ext cx="748751" cy="4808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58 Concrete Block Cartoon Illustrations &amp; Clip Art - iStock">
            <a:extLst>
              <a:ext uri="{FF2B5EF4-FFF2-40B4-BE49-F238E27FC236}">
                <a16:creationId xmlns:a16="http://schemas.microsoft.com/office/drawing/2014/main" id="{9DEEEF22-B146-B933-D4A4-024318E30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81" t="23327" r="14762" b="22791"/>
          <a:stretch/>
        </p:blipFill>
        <p:spPr bwMode="auto">
          <a:xfrm>
            <a:off x="7838660" y="55344"/>
            <a:ext cx="1136528" cy="72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721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7DF9E0-0E5E-37CD-B646-2749C360EB14}"/>
              </a:ext>
            </a:extLst>
          </p:cNvPr>
          <p:cNvSpPr/>
          <p:nvPr/>
        </p:nvSpPr>
        <p:spPr>
          <a:xfrm>
            <a:off x="1798728" y="5157338"/>
            <a:ext cx="8594544" cy="991671"/>
          </a:xfrm>
          <a:prstGeom prst="rect">
            <a:avLst/>
          </a:prstGeom>
          <a:solidFill>
            <a:schemeClr val="accent4">
              <a:lumMod val="5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6" name="Picture 6" descr="Metal Nail Cartoon Png, Transparent Png - kindpng">
            <a:extLst>
              <a:ext uri="{FF2B5EF4-FFF2-40B4-BE49-F238E27FC236}">
                <a16:creationId xmlns:a16="http://schemas.microsoft.com/office/drawing/2014/main" id="{B0D8ADC2-B6B7-9BB0-46C6-DF8A84294A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r="22465"/>
          <a:stretch/>
        </p:blipFill>
        <p:spPr bwMode="auto">
          <a:xfrm>
            <a:off x="3670850" y="3747048"/>
            <a:ext cx="609601" cy="1728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etal Nail Cartoon Png, Transparent Png - kindpng">
            <a:extLst>
              <a:ext uri="{FF2B5EF4-FFF2-40B4-BE49-F238E27FC236}">
                <a16:creationId xmlns:a16="http://schemas.microsoft.com/office/drawing/2014/main" id="{09C46A97-2BDB-05C9-696E-43D2308C56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r="22465"/>
          <a:stretch/>
        </p:blipFill>
        <p:spPr bwMode="auto">
          <a:xfrm>
            <a:off x="8104772" y="4302681"/>
            <a:ext cx="609601" cy="172833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99F2CC0-D854-C90C-A87B-D6D93EB4EBB6}"/>
              </a:ext>
            </a:extLst>
          </p:cNvPr>
          <p:cNvCxnSpPr/>
          <p:nvPr/>
        </p:nvCxnSpPr>
        <p:spPr>
          <a:xfrm>
            <a:off x="1285460" y="2083905"/>
            <a:ext cx="100186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695BCE-9C7F-DF20-DED6-08793B206295}"/>
              </a:ext>
            </a:extLst>
          </p:cNvPr>
          <p:cNvCxnSpPr/>
          <p:nvPr/>
        </p:nvCxnSpPr>
        <p:spPr>
          <a:xfrm>
            <a:off x="1285461" y="785191"/>
            <a:ext cx="1001864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8" descr="58 Concrete Block Cartoon Illustrations &amp; Clip Art - iStock">
            <a:extLst>
              <a:ext uri="{FF2B5EF4-FFF2-40B4-BE49-F238E27FC236}">
                <a16:creationId xmlns:a16="http://schemas.microsoft.com/office/drawing/2014/main" id="{9DEEEF22-B146-B933-D4A4-024318E30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81" t="23327" r="14762" b="22791"/>
          <a:stretch/>
        </p:blipFill>
        <p:spPr bwMode="auto">
          <a:xfrm>
            <a:off x="7707514" y="3377650"/>
            <a:ext cx="1404118" cy="901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58 Concrete Block Cartoon Illustrations &amp; Clip Art - iStock">
            <a:extLst>
              <a:ext uri="{FF2B5EF4-FFF2-40B4-BE49-F238E27FC236}">
                <a16:creationId xmlns:a16="http://schemas.microsoft.com/office/drawing/2014/main" id="{CD185990-A2DB-8C6A-D198-9E5CB2AABE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81" t="23327" r="14762" b="22791"/>
          <a:stretch/>
        </p:blipFill>
        <p:spPr bwMode="auto">
          <a:xfrm>
            <a:off x="3650974" y="3342817"/>
            <a:ext cx="629477" cy="4042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58 Concrete Block Cartoon Illustrations &amp; Clip Art - iStock">
            <a:extLst>
              <a:ext uri="{FF2B5EF4-FFF2-40B4-BE49-F238E27FC236}">
                <a16:creationId xmlns:a16="http://schemas.microsoft.com/office/drawing/2014/main" id="{0537F6A6-29F3-DDCE-3B67-01A17C3098ED}"/>
              </a:ext>
            </a:extLst>
          </p:cNvPr>
          <p:cNvPicPr>
            <a:picLocks noChangeAspect="1" noChangeArrowheads="1"/>
          </p:cNvPicPr>
          <p:nvPr/>
        </p:nvPicPr>
        <p:blipFill rotWithShape="1">
          <a:blip r:embed="rId3">
            <a:alphaModFix amt="38000"/>
            <a:extLst>
              <a:ext uri="{28A0092B-C50C-407E-A947-70E740481C1C}">
                <a14:useLocalDpi xmlns:a14="http://schemas.microsoft.com/office/drawing/2010/main" val="0"/>
              </a:ext>
            </a:extLst>
          </a:blip>
          <a:srcRect l="14081" t="23327" r="14762" b="22791"/>
          <a:stretch/>
        </p:blipFill>
        <p:spPr bwMode="auto">
          <a:xfrm>
            <a:off x="3801994" y="398692"/>
            <a:ext cx="609601" cy="3914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58 Concrete Block Cartoon Illustrations &amp; Clip Art - iStock">
            <a:extLst>
              <a:ext uri="{FF2B5EF4-FFF2-40B4-BE49-F238E27FC236}">
                <a16:creationId xmlns:a16="http://schemas.microsoft.com/office/drawing/2014/main" id="{7B0AE75B-DC4C-747D-A3E8-89E85C6D696B}"/>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4081" t="23327" r="14762" b="22791"/>
          <a:stretch/>
        </p:blipFill>
        <p:spPr bwMode="auto">
          <a:xfrm>
            <a:off x="3670850" y="2337403"/>
            <a:ext cx="609601" cy="3914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58 Concrete Block Cartoon Illustrations &amp; Clip Art - iStock">
            <a:extLst>
              <a:ext uri="{FF2B5EF4-FFF2-40B4-BE49-F238E27FC236}">
                <a16:creationId xmlns:a16="http://schemas.microsoft.com/office/drawing/2014/main" id="{5AAFC08E-97C4-011C-6AC7-79EC7A1401D2}"/>
              </a:ext>
            </a:extLst>
          </p:cNvPr>
          <p:cNvPicPr>
            <a:picLocks noChangeAspect="1" noChangeArrowheads="1"/>
          </p:cNvPicPr>
          <p:nvPr/>
        </p:nvPicPr>
        <p:blipFill rotWithShape="1">
          <a:blip r:embed="rId3">
            <a:alphaModFix amt="38000"/>
            <a:extLst>
              <a:ext uri="{28A0092B-C50C-407E-A947-70E740481C1C}">
                <a14:useLocalDpi xmlns:a14="http://schemas.microsoft.com/office/drawing/2010/main" val="0"/>
              </a:ext>
            </a:extLst>
          </a:blip>
          <a:srcRect l="14081" t="23327" r="14762" b="22791"/>
          <a:stretch/>
        </p:blipFill>
        <p:spPr bwMode="auto">
          <a:xfrm>
            <a:off x="7853949" y="1295397"/>
            <a:ext cx="1243352" cy="7984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58 Concrete Block Cartoon Illustrations &amp; Clip Art - iStock">
            <a:extLst>
              <a:ext uri="{FF2B5EF4-FFF2-40B4-BE49-F238E27FC236}">
                <a16:creationId xmlns:a16="http://schemas.microsoft.com/office/drawing/2014/main" id="{9A9603B4-2514-0F1D-F100-3603187AD887}"/>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4081" t="23327" r="14762" b="22791"/>
          <a:stretch/>
        </p:blipFill>
        <p:spPr bwMode="auto">
          <a:xfrm>
            <a:off x="7803088" y="2337403"/>
            <a:ext cx="1308544" cy="84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863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B241A-D4BE-06D4-8E7E-2D610222287F}"/>
              </a:ext>
            </a:extLst>
          </p:cNvPr>
          <p:cNvSpPr>
            <a:spLocks noGrp="1"/>
          </p:cNvSpPr>
          <p:nvPr>
            <p:ph idx="1"/>
          </p:nvPr>
        </p:nvSpPr>
        <p:spPr>
          <a:xfrm>
            <a:off x="838200" y="1881981"/>
            <a:ext cx="10515600" cy="4351338"/>
          </a:xfrm>
        </p:spPr>
        <p:txBody>
          <a:bodyPr/>
          <a:lstStyle/>
          <a:p>
            <a:r>
              <a:rPr lang="en-US" dirty="0"/>
              <a:t>Look at the picture. Notice that the </a:t>
            </a:r>
            <a:r>
              <a:rPr lang="en-US" dirty="0">
                <a:solidFill>
                  <a:srgbClr val="FF0000"/>
                </a:solidFill>
              </a:rPr>
              <a:t>potential energy of the backpack </a:t>
            </a:r>
            <a:r>
              <a:rPr lang="en-US" dirty="0">
                <a:solidFill>
                  <a:srgbClr val="FF0000"/>
                </a:solidFill>
                <a:highlight>
                  <a:srgbClr val="FFFF00"/>
                </a:highlight>
              </a:rPr>
              <a:t>increases</a:t>
            </a:r>
            <a:r>
              <a:rPr lang="en-US" dirty="0">
                <a:solidFill>
                  <a:srgbClr val="FF0000"/>
                </a:solidFill>
              </a:rPr>
              <a:t> as its mass </a:t>
            </a:r>
            <a:r>
              <a:rPr lang="en-US" dirty="0">
                <a:solidFill>
                  <a:srgbClr val="FF0000"/>
                </a:solidFill>
                <a:highlight>
                  <a:srgbClr val="FFFF00"/>
                </a:highlight>
              </a:rPr>
              <a:t>increases</a:t>
            </a:r>
            <a:r>
              <a:rPr lang="en-US" dirty="0">
                <a:solidFill>
                  <a:srgbClr val="FF0000"/>
                </a:solidFill>
              </a:rPr>
              <a:t>. </a:t>
            </a:r>
          </a:p>
          <a:p>
            <a:r>
              <a:rPr lang="en-US" dirty="0"/>
              <a:t>Gravitational potential energy and mass have </a:t>
            </a:r>
            <a:r>
              <a:rPr lang="en-US" u="sng" dirty="0"/>
              <a:t>a direct proportional relationship.</a:t>
            </a:r>
          </a:p>
          <a:p>
            <a:endParaRPr lang="en-US" dirty="0"/>
          </a:p>
        </p:txBody>
      </p:sp>
      <p:pic>
        <p:nvPicPr>
          <p:cNvPr id="5" name="Picture 4">
            <a:extLst>
              <a:ext uri="{FF2B5EF4-FFF2-40B4-BE49-F238E27FC236}">
                <a16:creationId xmlns:a16="http://schemas.microsoft.com/office/drawing/2014/main" id="{4440793E-5FEE-FB68-65EB-9BAA053EEBEB}"/>
              </a:ext>
            </a:extLst>
          </p:cNvPr>
          <p:cNvPicPr>
            <a:picLocks noChangeAspect="1"/>
          </p:cNvPicPr>
          <p:nvPr/>
        </p:nvPicPr>
        <p:blipFill>
          <a:blip r:embed="rId2"/>
          <a:stretch>
            <a:fillRect/>
          </a:stretch>
        </p:blipFill>
        <p:spPr>
          <a:xfrm>
            <a:off x="4487932" y="3432685"/>
            <a:ext cx="6630642" cy="2907790"/>
          </a:xfrm>
          <a:prstGeom prst="rect">
            <a:avLst/>
          </a:prstGeom>
        </p:spPr>
      </p:pic>
      <p:sp>
        <p:nvSpPr>
          <p:cNvPr id="8" name="Title 1">
            <a:extLst>
              <a:ext uri="{FF2B5EF4-FFF2-40B4-BE49-F238E27FC236}">
                <a16:creationId xmlns:a16="http://schemas.microsoft.com/office/drawing/2014/main" id="{7574B90F-65B1-E8EE-3CFD-BB3D82472FF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potential energy and mass  </a:t>
            </a:r>
          </a:p>
        </p:txBody>
      </p:sp>
    </p:spTree>
    <p:extLst>
      <p:ext uri="{BB962C8B-B14F-4D97-AF65-F5344CB8AC3E}">
        <p14:creationId xmlns:p14="http://schemas.microsoft.com/office/powerpoint/2010/main" val="365423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0900-2D60-ABA5-C6EF-49DE494F5788}"/>
              </a:ext>
            </a:extLst>
          </p:cNvPr>
          <p:cNvSpPr>
            <a:spLocks noGrp="1"/>
          </p:cNvSpPr>
          <p:nvPr>
            <p:ph type="title"/>
          </p:nvPr>
        </p:nvSpPr>
        <p:spPr>
          <a:xfrm>
            <a:off x="470453" y="164743"/>
            <a:ext cx="11251094" cy="1018250"/>
          </a:xfrm>
          <a:ln>
            <a:solidFill>
              <a:schemeClr val="tx1"/>
            </a:solidFill>
          </a:ln>
        </p:spPr>
        <p:txBody>
          <a:bodyPr/>
          <a:lstStyle/>
          <a:p>
            <a:r>
              <a:rPr lang="en-US" dirty="0"/>
              <a:t>Which figure/s represent/s a direct relationship ?</a:t>
            </a:r>
          </a:p>
        </p:txBody>
      </p:sp>
      <p:pic>
        <p:nvPicPr>
          <p:cNvPr id="1026" name="Picture 2" descr="Direct Proportion - Meaning, Formula, Examples, Graph">
            <a:extLst>
              <a:ext uri="{FF2B5EF4-FFF2-40B4-BE49-F238E27FC236}">
                <a16:creationId xmlns:a16="http://schemas.microsoft.com/office/drawing/2014/main" id="{5A11E871-7A40-D32D-36BC-42F3AA3626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3546" y="1182992"/>
            <a:ext cx="5961807" cy="551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70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0900-2D60-ABA5-C6EF-49DE494F5788}"/>
              </a:ext>
            </a:extLst>
          </p:cNvPr>
          <p:cNvSpPr>
            <a:spLocks noGrp="1"/>
          </p:cNvSpPr>
          <p:nvPr>
            <p:ph type="title"/>
          </p:nvPr>
        </p:nvSpPr>
        <p:spPr/>
        <p:txBody>
          <a:bodyPr/>
          <a:lstStyle/>
          <a:p>
            <a:r>
              <a:rPr lang="en-US" dirty="0"/>
              <a:t>Which figure represents a direct relationship ?</a:t>
            </a:r>
          </a:p>
        </p:txBody>
      </p:sp>
      <p:pic>
        <p:nvPicPr>
          <p:cNvPr id="1026" name="Picture 2" descr="Direct Proportion - Meaning, Formula, Examples, Graph">
            <a:extLst>
              <a:ext uri="{FF2B5EF4-FFF2-40B4-BE49-F238E27FC236}">
                <a16:creationId xmlns:a16="http://schemas.microsoft.com/office/drawing/2014/main" id="{5A11E871-7A40-D32D-36BC-42F3AA3626F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9316"/>
          <a:stretch/>
        </p:blipFill>
        <p:spPr bwMode="auto">
          <a:xfrm>
            <a:off x="1465935" y="1126721"/>
            <a:ext cx="3021660" cy="551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184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ED918-C4E4-470C-1C83-96B1230B75F1}"/>
              </a:ext>
            </a:extLst>
          </p:cNvPr>
          <p:cNvSpPr>
            <a:spLocks noGrp="1"/>
          </p:cNvSpPr>
          <p:nvPr>
            <p:ph type="title"/>
          </p:nvPr>
        </p:nvSpPr>
        <p:spPr/>
        <p:txBody>
          <a:bodyPr/>
          <a:lstStyle/>
          <a:p>
            <a:endParaRPr lang="en-US"/>
          </a:p>
        </p:txBody>
      </p:sp>
      <p:pic>
        <p:nvPicPr>
          <p:cNvPr id="9" name="Content Placeholder 8" descr="Chart&#10;&#10;Description automatically generated">
            <a:extLst>
              <a:ext uri="{FF2B5EF4-FFF2-40B4-BE49-F238E27FC236}">
                <a16:creationId xmlns:a16="http://schemas.microsoft.com/office/drawing/2014/main" id="{03CF4330-752B-A9F2-9F51-D24911547F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419" b="8963"/>
          <a:stretch/>
        </p:blipFill>
        <p:spPr bwMode="auto">
          <a:xfrm>
            <a:off x="609600" y="782978"/>
            <a:ext cx="11277599" cy="498724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Graphing Kinetic and Potential Energy - ppt download">
            <a:extLst>
              <a:ext uri="{FF2B5EF4-FFF2-40B4-BE49-F238E27FC236}">
                <a16:creationId xmlns:a16="http://schemas.microsoft.com/office/drawing/2014/main" id="{A8618D5F-319A-95AB-612D-55D3CB2311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C3897A25-1D71-A48C-7495-F95806F14F72}"/>
              </a:ext>
            </a:extLst>
          </p:cNvPr>
          <p:cNvSpPr/>
          <p:nvPr/>
        </p:nvSpPr>
        <p:spPr>
          <a:xfrm>
            <a:off x="6733760" y="1417982"/>
            <a:ext cx="742121" cy="861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4834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CFB5-F415-DDA0-0D55-E24C8F108D76}"/>
              </a:ext>
            </a:extLst>
          </p:cNvPr>
          <p:cNvSpPr>
            <a:spLocks noGrp="1"/>
          </p:cNvSpPr>
          <p:nvPr>
            <p:ph type="title"/>
          </p:nvPr>
        </p:nvSpPr>
        <p:spPr/>
        <p:txBody>
          <a:bodyPr/>
          <a:lstStyle/>
          <a:p>
            <a:endParaRPr lang="en-US"/>
          </a:p>
        </p:txBody>
      </p:sp>
      <p:pic>
        <p:nvPicPr>
          <p:cNvPr id="4" name="Gravitational Potential Energy">
            <a:hlinkClick r:id="" action="ppaction://media"/>
            <a:extLst>
              <a:ext uri="{FF2B5EF4-FFF2-40B4-BE49-F238E27FC236}">
                <a16:creationId xmlns:a16="http://schemas.microsoft.com/office/drawing/2014/main" id="{44A1D7E9-4DEA-D804-228D-F5B229F4EE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98650" y="365125"/>
            <a:ext cx="7886700" cy="5915025"/>
          </a:xfrm>
        </p:spPr>
      </p:pic>
    </p:spTree>
    <p:extLst>
      <p:ext uri="{BB962C8B-B14F-4D97-AF65-F5344CB8AC3E}">
        <p14:creationId xmlns:p14="http://schemas.microsoft.com/office/powerpoint/2010/main" val="137002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9C53-9875-9A91-20DB-2021BD69E2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85DFD5-3102-BE04-6451-8BCA5957033C}"/>
              </a:ext>
            </a:extLst>
          </p:cNvPr>
          <p:cNvSpPr>
            <a:spLocks noGrp="1"/>
          </p:cNvSpPr>
          <p:nvPr>
            <p:ph idx="1"/>
          </p:nvPr>
        </p:nvSpPr>
        <p:spPr/>
        <p:txBody>
          <a:bodyPr/>
          <a:lstStyle/>
          <a:p>
            <a:endParaRPr lang="en-US"/>
          </a:p>
        </p:txBody>
      </p:sp>
      <p:pic>
        <p:nvPicPr>
          <p:cNvPr id="1026" name="Picture 2" descr="Powerful Hand Slingshot With Rubber Band - YouTube">
            <a:extLst>
              <a:ext uri="{FF2B5EF4-FFF2-40B4-BE49-F238E27FC236}">
                <a16:creationId xmlns:a16="http://schemas.microsoft.com/office/drawing/2014/main" id="{6AE59FAB-CB7C-E39F-9AA9-CF0DDA152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25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F4F4-DCE8-DD76-F32E-A1AA3D9C6105}"/>
              </a:ext>
            </a:extLst>
          </p:cNvPr>
          <p:cNvSpPr>
            <a:spLocks noGrp="1"/>
          </p:cNvSpPr>
          <p:nvPr>
            <p:ph type="title"/>
          </p:nvPr>
        </p:nvSpPr>
        <p:spPr>
          <a:xfrm>
            <a:off x="793662" y="386930"/>
            <a:ext cx="10066122" cy="1298448"/>
          </a:xfrm>
        </p:spPr>
        <p:txBody>
          <a:bodyPr anchor="b">
            <a:normAutofit/>
          </a:bodyPr>
          <a:lstStyle/>
          <a:p>
            <a:r>
              <a:rPr lang="en-US" sz="4800" dirty="0"/>
              <a:t>LIVE WORKSHEETS </a:t>
            </a:r>
          </a:p>
        </p:txBody>
      </p:sp>
      <p:sp>
        <p:nvSpPr>
          <p:cNvPr id="3" name="Content Placeholder 2">
            <a:extLst>
              <a:ext uri="{FF2B5EF4-FFF2-40B4-BE49-F238E27FC236}">
                <a16:creationId xmlns:a16="http://schemas.microsoft.com/office/drawing/2014/main" id="{97B4C971-3F06-F236-5D8D-B48A48A6A213}"/>
              </a:ext>
            </a:extLst>
          </p:cNvPr>
          <p:cNvSpPr>
            <a:spLocks noGrp="1"/>
          </p:cNvSpPr>
          <p:nvPr>
            <p:ph idx="1"/>
          </p:nvPr>
        </p:nvSpPr>
        <p:spPr>
          <a:xfrm>
            <a:off x="793661" y="2599509"/>
            <a:ext cx="4530898" cy="3639450"/>
          </a:xfrm>
        </p:spPr>
        <p:txBody>
          <a:bodyPr anchor="ctr">
            <a:normAutofit/>
          </a:bodyPr>
          <a:lstStyle/>
          <a:p>
            <a:r>
              <a:rPr lang="en-US" dirty="0">
                <a:hlinkClick r:id="rId2"/>
              </a:rPr>
              <a:t>https://www.liveworksheets.com/worksheets/en/Science/Energy/Is_it_Potential_or_Kinetic_Energy_op2499119hj</a:t>
            </a:r>
            <a:endParaRPr lang="en-US" dirty="0"/>
          </a:p>
        </p:txBody>
      </p:sp>
      <p:pic>
        <p:nvPicPr>
          <p:cNvPr id="11266" name="Picture 2">
            <a:extLst>
              <a:ext uri="{FF2B5EF4-FFF2-40B4-BE49-F238E27FC236}">
                <a16:creationId xmlns:a16="http://schemas.microsoft.com/office/drawing/2014/main" id="{F5C79FC0-AF81-F97A-CA9F-7D4A4C7BF8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25123" y="2484255"/>
            <a:ext cx="5123095" cy="37142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AAE92B4-FC1D-3367-CD14-6D1B0CD0B227}"/>
              </a:ext>
            </a:extLst>
          </p:cNvPr>
          <p:cNvPicPr>
            <a:picLocks noChangeAspect="1"/>
          </p:cNvPicPr>
          <p:nvPr/>
        </p:nvPicPr>
        <p:blipFill rotWithShape="1">
          <a:blip r:embed="rId4"/>
          <a:srcRect l="9077" t="34274" r="12934" b="19212"/>
          <a:stretch/>
        </p:blipFill>
        <p:spPr>
          <a:xfrm>
            <a:off x="5858863" y="96452"/>
            <a:ext cx="6308034" cy="2115232"/>
          </a:xfrm>
          <a:prstGeom prst="rect">
            <a:avLst/>
          </a:prstGeom>
        </p:spPr>
      </p:pic>
      <p:sp>
        <p:nvSpPr>
          <p:cNvPr id="14" name="Rectangle 13">
            <a:extLst>
              <a:ext uri="{FF2B5EF4-FFF2-40B4-BE49-F238E27FC236}">
                <a16:creationId xmlns:a16="http://schemas.microsoft.com/office/drawing/2014/main" id="{2113BB4C-CCC8-9A3D-E329-A200B2731BA8}"/>
              </a:ext>
            </a:extLst>
          </p:cNvPr>
          <p:cNvSpPr/>
          <p:nvPr/>
        </p:nvSpPr>
        <p:spPr>
          <a:xfrm>
            <a:off x="5983194" y="1597806"/>
            <a:ext cx="2069304" cy="332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7BA4D8-4471-A167-2B0E-6C0D337608C6}"/>
              </a:ext>
            </a:extLst>
          </p:cNvPr>
          <p:cNvSpPr/>
          <p:nvPr/>
        </p:nvSpPr>
        <p:spPr>
          <a:xfrm>
            <a:off x="8326904" y="599545"/>
            <a:ext cx="3839993" cy="8055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083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8D98-D5A5-39AD-FCCA-11876A1EF362}"/>
              </a:ext>
            </a:extLst>
          </p:cNvPr>
          <p:cNvSpPr>
            <a:spLocks noGrp="1"/>
          </p:cNvSpPr>
          <p:nvPr>
            <p:ph type="title"/>
          </p:nvPr>
        </p:nvSpPr>
        <p:spPr>
          <a:xfrm>
            <a:off x="552431" y="529675"/>
            <a:ext cx="8595730" cy="840823"/>
          </a:xfrm>
          <a:solidFill>
            <a:schemeClr val="bg1"/>
          </a:solidFill>
          <a:ln>
            <a:solidFill>
              <a:schemeClr val="tx1"/>
            </a:solidFill>
          </a:ln>
        </p:spPr>
        <p:txBody>
          <a:bodyPr>
            <a:normAutofit/>
          </a:bodyPr>
          <a:lstStyle/>
          <a:p>
            <a:r>
              <a:rPr lang="en-US" sz="3200" dirty="0"/>
              <a:t>RANK THE POINTS FROM GREATEST TO LEAST G.P.E </a:t>
            </a:r>
          </a:p>
        </p:txBody>
      </p:sp>
      <p:pic>
        <p:nvPicPr>
          <p:cNvPr id="7170" name="Picture 2" descr="flight -energy transformations gravitational into kinetic">
            <a:extLst>
              <a:ext uri="{FF2B5EF4-FFF2-40B4-BE49-F238E27FC236}">
                <a16:creationId xmlns:a16="http://schemas.microsoft.com/office/drawing/2014/main" id="{E40CBBCF-85D4-7F19-9D8F-730EDBD068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5129" y="1884704"/>
            <a:ext cx="7820052" cy="30885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55D51B-B89D-124D-04F8-F48B27987168}"/>
              </a:ext>
            </a:extLst>
          </p:cNvPr>
          <p:cNvSpPr/>
          <p:nvPr/>
        </p:nvSpPr>
        <p:spPr>
          <a:xfrm>
            <a:off x="4572000" y="4240696"/>
            <a:ext cx="278296" cy="344556"/>
          </a:xfrm>
          <a:prstGeom prst="rect">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6ED3E2-8489-8158-D58F-CE017A989101}"/>
              </a:ext>
            </a:extLst>
          </p:cNvPr>
          <p:cNvSpPr/>
          <p:nvPr/>
        </p:nvSpPr>
        <p:spPr>
          <a:xfrm>
            <a:off x="2940821" y="1338131"/>
            <a:ext cx="58541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a:t>
            </a:r>
          </a:p>
        </p:txBody>
      </p:sp>
      <p:sp>
        <p:nvSpPr>
          <p:cNvPr id="5" name="Rectangle 4">
            <a:extLst>
              <a:ext uri="{FF2B5EF4-FFF2-40B4-BE49-F238E27FC236}">
                <a16:creationId xmlns:a16="http://schemas.microsoft.com/office/drawing/2014/main" id="{1D364DB1-8ED9-3982-A524-07236EE46847}"/>
              </a:ext>
            </a:extLst>
          </p:cNvPr>
          <p:cNvSpPr/>
          <p:nvPr/>
        </p:nvSpPr>
        <p:spPr>
          <a:xfrm>
            <a:off x="7750131" y="2026431"/>
            <a:ext cx="56137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B</a:t>
            </a:r>
          </a:p>
        </p:txBody>
      </p:sp>
      <p:sp>
        <p:nvSpPr>
          <p:cNvPr id="6" name="Rectangle 5">
            <a:extLst>
              <a:ext uri="{FF2B5EF4-FFF2-40B4-BE49-F238E27FC236}">
                <a16:creationId xmlns:a16="http://schemas.microsoft.com/office/drawing/2014/main" id="{066A5A05-29BC-4FEE-73F4-DFE76221FC1B}"/>
              </a:ext>
            </a:extLst>
          </p:cNvPr>
          <p:cNvSpPr/>
          <p:nvPr/>
        </p:nvSpPr>
        <p:spPr>
          <a:xfrm>
            <a:off x="8880573" y="4238508"/>
            <a:ext cx="55335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a:t>
            </a:r>
          </a:p>
        </p:txBody>
      </p:sp>
      <p:pic>
        <p:nvPicPr>
          <p:cNvPr id="8" name="Picture 2" descr="Critical Thinking: Definition, Skills and Ways to Improve | Marketing91">
            <a:extLst>
              <a:ext uri="{FF2B5EF4-FFF2-40B4-BE49-F238E27FC236}">
                <a16:creationId xmlns:a16="http://schemas.microsoft.com/office/drawing/2014/main" id="{90B9A971-5A5B-8D04-ED50-0E000A3B1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496" y="199596"/>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597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8031A7-501A-983C-F788-61E94EE12E40}"/>
              </a:ext>
            </a:extLst>
          </p:cNvPr>
          <p:cNvSpPr>
            <a:spLocks noGrp="1"/>
          </p:cNvSpPr>
          <p:nvPr>
            <p:ph idx="1"/>
          </p:nvPr>
        </p:nvSpPr>
        <p:spPr>
          <a:xfrm>
            <a:off x="965199" y="3729161"/>
            <a:ext cx="5690043" cy="2277321"/>
          </a:xfrm>
          <a:custGeom>
            <a:avLst/>
            <a:gdLst>
              <a:gd name="connsiteX0" fmla="*/ 0 w 5690043"/>
              <a:gd name="connsiteY0" fmla="*/ 0 h 2277321"/>
              <a:gd name="connsiteX1" fmla="*/ 518426 w 5690043"/>
              <a:gd name="connsiteY1" fmla="*/ 0 h 2277321"/>
              <a:gd name="connsiteX2" fmla="*/ 1207554 w 5690043"/>
              <a:gd name="connsiteY2" fmla="*/ 0 h 2277321"/>
              <a:gd name="connsiteX3" fmla="*/ 1839781 w 5690043"/>
              <a:gd name="connsiteY3" fmla="*/ 0 h 2277321"/>
              <a:gd name="connsiteX4" fmla="*/ 2415107 w 5690043"/>
              <a:gd name="connsiteY4" fmla="*/ 0 h 2277321"/>
              <a:gd name="connsiteX5" fmla="*/ 3047334 w 5690043"/>
              <a:gd name="connsiteY5" fmla="*/ 0 h 2277321"/>
              <a:gd name="connsiteX6" fmla="*/ 3793362 w 5690043"/>
              <a:gd name="connsiteY6" fmla="*/ 0 h 2277321"/>
              <a:gd name="connsiteX7" fmla="*/ 4425589 w 5690043"/>
              <a:gd name="connsiteY7" fmla="*/ 0 h 2277321"/>
              <a:gd name="connsiteX8" fmla="*/ 5057816 w 5690043"/>
              <a:gd name="connsiteY8" fmla="*/ 0 h 2277321"/>
              <a:gd name="connsiteX9" fmla="*/ 5690043 w 5690043"/>
              <a:gd name="connsiteY9" fmla="*/ 0 h 2277321"/>
              <a:gd name="connsiteX10" fmla="*/ 5690043 w 5690043"/>
              <a:gd name="connsiteY10" fmla="*/ 523784 h 2277321"/>
              <a:gd name="connsiteX11" fmla="*/ 5690043 w 5690043"/>
              <a:gd name="connsiteY11" fmla="*/ 1024794 h 2277321"/>
              <a:gd name="connsiteX12" fmla="*/ 5690043 w 5690043"/>
              <a:gd name="connsiteY12" fmla="*/ 1594125 h 2277321"/>
              <a:gd name="connsiteX13" fmla="*/ 5690043 w 5690043"/>
              <a:gd name="connsiteY13" fmla="*/ 2277321 h 2277321"/>
              <a:gd name="connsiteX14" fmla="*/ 5000916 w 5690043"/>
              <a:gd name="connsiteY14" fmla="*/ 2277321 h 2277321"/>
              <a:gd name="connsiteX15" fmla="*/ 4368689 w 5690043"/>
              <a:gd name="connsiteY15" fmla="*/ 2277321 h 2277321"/>
              <a:gd name="connsiteX16" fmla="*/ 3907163 w 5690043"/>
              <a:gd name="connsiteY16" fmla="*/ 2277321 h 2277321"/>
              <a:gd name="connsiteX17" fmla="*/ 3445637 w 5690043"/>
              <a:gd name="connsiteY17" fmla="*/ 2277321 h 2277321"/>
              <a:gd name="connsiteX18" fmla="*/ 2984111 w 5690043"/>
              <a:gd name="connsiteY18" fmla="*/ 2277321 h 2277321"/>
              <a:gd name="connsiteX19" fmla="*/ 2351884 w 5690043"/>
              <a:gd name="connsiteY19" fmla="*/ 2277321 h 2277321"/>
              <a:gd name="connsiteX20" fmla="*/ 1890359 w 5690043"/>
              <a:gd name="connsiteY20" fmla="*/ 2277321 h 2277321"/>
              <a:gd name="connsiteX21" fmla="*/ 1258132 w 5690043"/>
              <a:gd name="connsiteY21" fmla="*/ 2277321 h 2277321"/>
              <a:gd name="connsiteX22" fmla="*/ 739706 w 5690043"/>
              <a:gd name="connsiteY22" fmla="*/ 2277321 h 2277321"/>
              <a:gd name="connsiteX23" fmla="*/ 0 w 5690043"/>
              <a:gd name="connsiteY23" fmla="*/ 2277321 h 2277321"/>
              <a:gd name="connsiteX24" fmla="*/ 0 w 5690043"/>
              <a:gd name="connsiteY24" fmla="*/ 1730764 h 2277321"/>
              <a:gd name="connsiteX25" fmla="*/ 0 w 5690043"/>
              <a:gd name="connsiteY25" fmla="*/ 1229753 h 2277321"/>
              <a:gd name="connsiteX26" fmla="*/ 0 w 5690043"/>
              <a:gd name="connsiteY26" fmla="*/ 637650 h 2277321"/>
              <a:gd name="connsiteX27" fmla="*/ 0 w 5690043"/>
              <a:gd name="connsiteY27" fmla="*/ 0 h 227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90043" h="2277321" fill="none" extrusionOk="0">
                <a:moveTo>
                  <a:pt x="0" y="0"/>
                </a:moveTo>
                <a:cubicBezTo>
                  <a:pt x="242245" y="-19968"/>
                  <a:pt x="404008" y="-14411"/>
                  <a:pt x="518426" y="0"/>
                </a:cubicBezTo>
                <a:cubicBezTo>
                  <a:pt x="632844" y="14411"/>
                  <a:pt x="939219" y="-8186"/>
                  <a:pt x="1207554" y="0"/>
                </a:cubicBezTo>
                <a:cubicBezTo>
                  <a:pt x="1475889" y="8186"/>
                  <a:pt x="1632989" y="-21360"/>
                  <a:pt x="1839781" y="0"/>
                </a:cubicBezTo>
                <a:cubicBezTo>
                  <a:pt x="2046573" y="21360"/>
                  <a:pt x="2193464" y="-8976"/>
                  <a:pt x="2415107" y="0"/>
                </a:cubicBezTo>
                <a:cubicBezTo>
                  <a:pt x="2636750" y="8976"/>
                  <a:pt x="2795983" y="-20016"/>
                  <a:pt x="3047334" y="0"/>
                </a:cubicBezTo>
                <a:cubicBezTo>
                  <a:pt x="3298685" y="20016"/>
                  <a:pt x="3498875" y="-32649"/>
                  <a:pt x="3793362" y="0"/>
                </a:cubicBezTo>
                <a:cubicBezTo>
                  <a:pt x="4087849" y="32649"/>
                  <a:pt x="4240875" y="-31265"/>
                  <a:pt x="4425589" y="0"/>
                </a:cubicBezTo>
                <a:cubicBezTo>
                  <a:pt x="4610303" y="31265"/>
                  <a:pt x="4794623" y="2564"/>
                  <a:pt x="5057816" y="0"/>
                </a:cubicBezTo>
                <a:cubicBezTo>
                  <a:pt x="5321009" y="-2564"/>
                  <a:pt x="5480219" y="27035"/>
                  <a:pt x="5690043" y="0"/>
                </a:cubicBezTo>
                <a:cubicBezTo>
                  <a:pt x="5700100" y="260058"/>
                  <a:pt x="5714767" y="362509"/>
                  <a:pt x="5690043" y="523784"/>
                </a:cubicBezTo>
                <a:cubicBezTo>
                  <a:pt x="5665319" y="685059"/>
                  <a:pt x="5691916" y="871232"/>
                  <a:pt x="5690043" y="1024794"/>
                </a:cubicBezTo>
                <a:cubicBezTo>
                  <a:pt x="5688171" y="1178356"/>
                  <a:pt x="5688404" y="1329570"/>
                  <a:pt x="5690043" y="1594125"/>
                </a:cubicBezTo>
                <a:cubicBezTo>
                  <a:pt x="5691682" y="1858680"/>
                  <a:pt x="5716929" y="2042022"/>
                  <a:pt x="5690043" y="2277321"/>
                </a:cubicBezTo>
                <a:cubicBezTo>
                  <a:pt x="5539308" y="2246181"/>
                  <a:pt x="5239827" y="2278547"/>
                  <a:pt x="5000916" y="2277321"/>
                </a:cubicBezTo>
                <a:cubicBezTo>
                  <a:pt x="4762005" y="2276095"/>
                  <a:pt x="4602301" y="2300613"/>
                  <a:pt x="4368689" y="2277321"/>
                </a:cubicBezTo>
                <a:cubicBezTo>
                  <a:pt x="4135077" y="2254029"/>
                  <a:pt x="4095399" y="2281081"/>
                  <a:pt x="3907163" y="2277321"/>
                </a:cubicBezTo>
                <a:cubicBezTo>
                  <a:pt x="3718927" y="2273561"/>
                  <a:pt x="3545932" y="2258298"/>
                  <a:pt x="3445637" y="2277321"/>
                </a:cubicBezTo>
                <a:cubicBezTo>
                  <a:pt x="3345342" y="2296344"/>
                  <a:pt x="3174641" y="2286872"/>
                  <a:pt x="2984111" y="2277321"/>
                </a:cubicBezTo>
                <a:cubicBezTo>
                  <a:pt x="2793581" y="2267770"/>
                  <a:pt x="2516204" y="2265088"/>
                  <a:pt x="2351884" y="2277321"/>
                </a:cubicBezTo>
                <a:cubicBezTo>
                  <a:pt x="2187564" y="2289554"/>
                  <a:pt x="2006144" y="2291637"/>
                  <a:pt x="1890359" y="2277321"/>
                </a:cubicBezTo>
                <a:cubicBezTo>
                  <a:pt x="1774575" y="2263005"/>
                  <a:pt x="1545946" y="2254998"/>
                  <a:pt x="1258132" y="2277321"/>
                </a:cubicBezTo>
                <a:cubicBezTo>
                  <a:pt x="970318" y="2299644"/>
                  <a:pt x="949815" y="2272340"/>
                  <a:pt x="739706" y="2277321"/>
                </a:cubicBezTo>
                <a:cubicBezTo>
                  <a:pt x="529597" y="2282302"/>
                  <a:pt x="338872" y="2260020"/>
                  <a:pt x="0" y="2277321"/>
                </a:cubicBezTo>
                <a:cubicBezTo>
                  <a:pt x="22709" y="2103323"/>
                  <a:pt x="2305" y="1963992"/>
                  <a:pt x="0" y="1730764"/>
                </a:cubicBezTo>
                <a:cubicBezTo>
                  <a:pt x="-2305" y="1497536"/>
                  <a:pt x="10993" y="1438491"/>
                  <a:pt x="0" y="1229753"/>
                </a:cubicBezTo>
                <a:cubicBezTo>
                  <a:pt x="-10993" y="1021015"/>
                  <a:pt x="9617" y="790562"/>
                  <a:pt x="0" y="637650"/>
                </a:cubicBezTo>
                <a:cubicBezTo>
                  <a:pt x="-9617" y="484738"/>
                  <a:pt x="5785" y="297511"/>
                  <a:pt x="0" y="0"/>
                </a:cubicBezTo>
                <a:close/>
              </a:path>
              <a:path w="5690043" h="2277321" stroke="0" extrusionOk="0">
                <a:moveTo>
                  <a:pt x="0" y="0"/>
                </a:moveTo>
                <a:cubicBezTo>
                  <a:pt x="158991" y="5571"/>
                  <a:pt x="364400" y="-21723"/>
                  <a:pt x="575327" y="0"/>
                </a:cubicBezTo>
                <a:cubicBezTo>
                  <a:pt x="786254" y="21723"/>
                  <a:pt x="1054257" y="25460"/>
                  <a:pt x="1207554" y="0"/>
                </a:cubicBezTo>
                <a:cubicBezTo>
                  <a:pt x="1360851" y="-25460"/>
                  <a:pt x="1543555" y="-4386"/>
                  <a:pt x="1669079" y="0"/>
                </a:cubicBezTo>
                <a:cubicBezTo>
                  <a:pt x="1794603" y="4386"/>
                  <a:pt x="1951105" y="-5287"/>
                  <a:pt x="2187505" y="0"/>
                </a:cubicBezTo>
                <a:cubicBezTo>
                  <a:pt x="2423905" y="5287"/>
                  <a:pt x="2727933" y="-93"/>
                  <a:pt x="2933533" y="0"/>
                </a:cubicBezTo>
                <a:cubicBezTo>
                  <a:pt x="3139133" y="93"/>
                  <a:pt x="3360343" y="-28284"/>
                  <a:pt x="3508860" y="0"/>
                </a:cubicBezTo>
                <a:cubicBezTo>
                  <a:pt x="3657377" y="28284"/>
                  <a:pt x="3895064" y="2474"/>
                  <a:pt x="4141087" y="0"/>
                </a:cubicBezTo>
                <a:cubicBezTo>
                  <a:pt x="4387110" y="-2474"/>
                  <a:pt x="4510527" y="-13137"/>
                  <a:pt x="4659513" y="0"/>
                </a:cubicBezTo>
                <a:cubicBezTo>
                  <a:pt x="4808499" y="13137"/>
                  <a:pt x="5443736" y="16194"/>
                  <a:pt x="5690043" y="0"/>
                </a:cubicBezTo>
                <a:cubicBezTo>
                  <a:pt x="5703369" y="233537"/>
                  <a:pt x="5705828" y="454347"/>
                  <a:pt x="5690043" y="614877"/>
                </a:cubicBezTo>
                <a:cubicBezTo>
                  <a:pt x="5674258" y="775407"/>
                  <a:pt x="5690281" y="989844"/>
                  <a:pt x="5690043" y="1138661"/>
                </a:cubicBezTo>
                <a:cubicBezTo>
                  <a:pt x="5689805" y="1287478"/>
                  <a:pt x="5703845" y="1507687"/>
                  <a:pt x="5690043" y="1685218"/>
                </a:cubicBezTo>
                <a:cubicBezTo>
                  <a:pt x="5676241" y="1862749"/>
                  <a:pt x="5700190" y="2135333"/>
                  <a:pt x="5690043" y="2277321"/>
                </a:cubicBezTo>
                <a:cubicBezTo>
                  <a:pt x="5482040" y="2285273"/>
                  <a:pt x="5284202" y="2283835"/>
                  <a:pt x="5171617" y="2277321"/>
                </a:cubicBezTo>
                <a:cubicBezTo>
                  <a:pt x="5059032" y="2270807"/>
                  <a:pt x="4606305" y="2289814"/>
                  <a:pt x="4425589" y="2277321"/>
                </a:cubicBezTo>
                <a:cubicBezTo>
                  <a:pt x="4244873" y="2264828"/>
                  <a:pt x="4149018" y="2292156"/>
                  <a:pt x="3964063" y="2277321"/>
                </a:cubicBezTo>
                <a:cubicBezTo>
                  <a:pt x="3779108" y="2262486"/>
                  <a:pt x="3510638" y="2308076"/>
                  <a:pt x="3331836" y="2277321"/>
                </a:cubicBezTo>
                <a:cubicBezTo>
                  <a:pt x="3153034" y="2246566"/>
                  <a:pt x="2828945" y="2289419"/>
                  <a:pt x="2699609" y="2277321"/>
                </a:cubicBezTo>
                <a:cubicBezTo>
                  <a:pt x="2570273" y="2265223"/>
                  <a:pt x="2196378" y="2292552"/>
                  <a:pt x="2010482" y="2277321"/>
                </a:cubicBezTo>
                <a:cubicBezTo>
                  <a:pt x="1824586" y="2262090"/>
                  <a:pt x="1531183" y="2263677"/>
                  <a:pt x="1264454" y="2277321"/>
                </a:cubicBezTo>
                <a:cubicBezTo>
                  <a:pt x="997725" y="2290965"/>
                  <a:pt x="995361" y="2268962"/>
                  <a:pt x="802928" y="2277321"/>
                </a:cubicBezTo>
                <a:cubicBezTo>
                  <a:pt x="610495" y="2285680"/>
                  <a:pt x="399044" y="2246933"/>
                  <a:pt x="0" y="2277321"/>
                </a:cubicBezTo>
                <a:cubicBezTo>
                  <a:pt x="-24906" y="2082512"/>
                  <a:pt x="-9030" y="1932876"/>
                  <a:pt x="0" y="1730764"/>
                </a:cubicBezTo>
                <a:cubicBezTo>
                  <a:pt x="9030" y="1528652"/>
                  <a:pt x="-15623" y="1399406"/>
                  <a:pt x="0" y="1161434"/>
                </a:cubicBezTo>
                <a:cubicBezTo>
                  <a:pt x="15623" y="923462"/>
                  <a:pt x="-6684" y="730393"/>
                  <a:pt x="0" y="614877"/>
                </a:cubicBezTo>
                <a:cubicBezTo>
                  <a:pt x="6684" y="499361"/>
                  <a:pt x="-5954" y="142730"/>
                  <a:pt x="0" y="0"/>
                </a:cubicBezTo>
                <a:close/>
              </a:path>
            </a:pathLst>
          </a:custGeom>
          <a:solidFill>
            <a:schemeClr val="accent6"/>
          </a:solidFill>
          <a:ln w="38100">
            <a:solidFill>
              <a:schemeClr val="tx1"/>
            </a:solidFill>
            <a:extLst>
              <a:ext uri="{C807C97D-BFC1-408E-A445-0C87EB9F89A2}">
                <ask:lineSketchStyleProps xmlns:ask="http://schemas.microsoft.com/office/drawing/2018/sketchyshapes" sd="3064019070">
                  <ask:type>
                    <ask:lineSketchFreehand/>
                  </ask:type>
                </ask:lineSketchStyleProps>
              </a:ext>
            </a:extLst>
          </a:ln>
        </p:spPr>
        <p:txBody>
          <a:bodyPr>
            <a:normAutofit/>
          </a:bodyPr>
          <a:lstStyle/>
          <a:p>
            <a:pPr marL="0" indent="0">
              <a:buNone/>
            </a:pPr>
            <a:r>
              <a:rPr lang="en-US" sz="2400" dirty="0"/>
              <a:t>Which causes more damage ? </a:t>
            </a:r>
          </a:p>
          <a:p>
            <a:pPr marL="0" indent="0">
              <a:buNone/>
            </a:pPr>
            <a:r>
              <a:rPr lang="en-US" sz="2400" dirty="0">
                <a:highlight>
                  <a:srgbClr val="FFFF00"/>
                </a:highlight>
              </a:rPr>
              <a:t>Ball A , Which has mass = 10 kg , when dropped from floor 20 to the ground </a:t>
            </a:r>
          </a:p>
          <a:p>
            <a:pPr marL="0" indent="0">
              <a:buNone/>
            </a:pPr>
            <a:r>
              <a:rPr lang="en-US" sz="2400" dirty="0"/>
              <a:t>OR , </a:t>
            </a:r>
            <a:r>
              <a:rPr lang="en-US" sz="2400" dirty="0">
                <a:highlight>
                  <a:srgbClr val="FF00FF"/>
                </a:highlight>
              </a:rPr>
              <a:t>Ball B , Which has mass = 40 kg , when dropped from floor 50 to the ground </a:t>
            </a:r>
          </a:p>
        </p:txBody>
      </p:sp>
      <p:pic>
        <p:nvPicPr>
          <p:cNvPr id="3074" name="Picture 2" descr="Enriching guide for My identity program">
            <a:extLst>
              <a:ext uri="{FF2B5EF4-FFF2-40B4-BE49-F238E27FC236}">
                <a16:creationId xmlns:a16="http://schemas.microsoft.com/office/drawing/2014/main" id="{A5907602-DF2F-6238-8421-38AB962B0D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355" y="1065278"/>
            <a:ext cx="1381290" cy="193380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uilding Cartoon">
            <a:extLst>
              <a:ext uri="{FF2B5EF4-FFF2-40B4-BE49-F238E27FC236}">
                <a16:creationId xmlns:a16="http://schemas.microsoft.com/office/drawing/2014/main" id="{435BD4CA-7205-6789-EF77-4AD0DEF36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7808" y="1854475"/>
            <a:ext cx="2048720" cy="36584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CC8428-9EF7-AE11-3F18-49DF7473EBD2}"/>
              </a:ext>
            </a:extLst>
          </p:cNvPr>
          <p:cNvSpPr/>
          <p:nvPr/>
        </p:nvSpPr>
        <p:spPr>
          <a:xfrm rot="20980555">
            <a:off x="9854076" y="1004211"/>
            <a:ext cx="2048720" cy="954107"/>
          </a:xfrm>
          <a:custGeom>
            <a:avLst/>
            <a:gdLst>
              <a:gd name="connsiteX0" fmla="*/ 0 w 2048720"/>
              <a:gd name="connsiteY0" fmla="*/ 0 h 954107"/>
              <a:gd name="connsiteX1" fmla="*/ 491693 w 2048720"/>
              <a:gd name="connsiteY1" fmla="*/ 0 h 954107"/>
              <a:gd name="connsiteX2" fmla="*/ 962898 w 2048720"/>
              <a:gd name="connsiteY2" fmla="*/ 0 h 954107"/>
              <a:gd name="connsiteX3" fmla="*/ 1516053 w 2048720"/>
              <a:gd name="connsiteY3" fmla="*/ 0 h 954107"/>
              <a:gd name="connsiteX4" fmla="*/ 2048720 w 2048720"/>
              <a:gd name="connsiteY4" fmla="*/ 0 h 954107"/>
              <a:gd name="connsiteX5" fmla="*/ 2048720 w 2048720"/>
              <a:gd name="connsiteY5" fmla="*/ 486595 h 954107"/>
              <a:gd name="connsiteX6" fmla="*/ 2048720 w 2048720"/>
              <a:gd name="connsiteY6" fmla="*/ 954107 h 954107"/>
              <a:gd name="connsiteX7" fmla="*/ 1536540 w 2048720"/>
              <a:gd name="connsiteY7" fmla="*/ 954107 h 954107"/>
              <a:gd name="connsiteX8" fmla="*/ 1024360 w 2048720"/>
              <a:gd name="connsiteY8" fmla="*/ 954107 h 954107"/>
              <a:gd name="connsiteX9" fmla="*/ 512180 w 2048720"/>
              <a:gd name="connsiteY9" fmla="*/ 954107 h 954107"/>
              <a:gd name="connsiteX10" fmla="*/ 0 w 2048720"/>
              <a:gd name="connsiteY10" fmla="*/ 954107 h 954107"/>
              <a:gd name="connsiteX11" fmla="*/ 0 w 2048720"/>
              <a:gd name="connsiteY11" fmla="*/ 505677 h 954107"/>
              <a:gd name="connsiteX12" fmla="*/ 0 w 2048720"/>
              <a:gd name="connsiteY1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8720" h="954107" extrusionOk="0">
                <a:moveTo>
                  <a:pt x="0" y="0"/>
                </a:moveTo>
                <a:cubicBezTo>
                  <a:pt x="106312" y="-11099"/>
                  <a:pt x="323449" y="12333"/>
                  <a:pt x="491693" y="0"/>
                </a:cubicBezTo>
                <a:cubicBezTo>
                  <a:pt x="659937" y="-12333"/>
                  <a:pt x="813370" y="31592"/>
                  <a:pt x="962898" y="0"/>
                </a:cubicBezTo>
                <a:cubicBezTo>
                  <a:pt x="1112426" y="-31592"/>
                  <a:pt x="1358819" y="46137"/>
                  <a:pt x="1516053" y="0"/>
                </a:cubicBezTo>
                <a:cubicBezTo>
                  <a:pt x="1673288" y="-46137"/>
                  <a:pt x="1859420" y="6323"/>
                  <a:pt x="2048720" y="0"/>
                </a:cubicBezTo>
                <a:cubicBezTo>
                  <a:pt x="2050629" y="206995"/>
                  <a:pt x="2037366" y="285488"/>
                  <a:pt x="2048720" y="486595"/>
                </a:cubicBezTo>
                <a:cubicBezTo>
                  <a:pt x="2060074" y="687702"/>
                  <a:pt x="2003879" y="742856"/>
                  <a:pt x="2048720" y="954107"/>
                </a:cubicBezTo>
                <a:cubicBezTo>
                  <a:pt x="1893330" y="965423"/>
                  <a:pt x="1754176" y="906016"/>
                  <a:pt x="1536540" y="954107"/>
                </a:cubicBezTo>
                <a:cubicBezTo>
                  <a:pt x="1318904" y="1002198"/>
                  <a:pt x="1259947" y="952487"/>
                  <a:pt x="1024360" y="954107"/>
                </a:cubicBezTo>
                <a:cubicBezTo>
                  <a:pt x="788773" y="955727"/>
                  <a:pt x="754984" y="919517"/>
                  <a:pt x="512180" y="954107"/>
                </a:cubicBezTo>
                <a:cubicBezTo>
                  <a:pt x="269376" y="988697"/>
                  <a:pt x="212938" y="939382"/>
                  <a:pt x="0" y="954107"/>
                </a:cubicBezTo>
                <a:cubicBezTo>
                  <a:pt x="-28166" y="781087"/>
                  <a:pt x="17962" y="600913"/>
                  <a:pt x="0" y="505677"/>
                </a:cubicBezTo>
                <a:cubicBezTo>
                  <a:pt x="-17962" y="410441"/>
                  <a:pt x="41111" y="120425"/>
                  <a:pt x="0" y="0"/>
                </a:cubicBezTo>
                <a:close/>
              </a:path>
            </a:pathLst>
          </a:custGeom>
          <a:noFill/>
          <a:ln w="38100">
            <a:solidFill>
              <a:schemeClr val="tx1"/>
            </a:solidFill>
            <a:extLst>
              <a:ext uri="{C807C97D-BFC1-408E-A445-0C87EB9F89A2}">
                <ask:lineSketchStyleProps xmlns:ask="http://schemas.microsoft.com/office/drawing/2018/sketchyshapes" sd="153622668">
                  <a:prstGeom prst="rect">
                    <a:avLst/>
                  </a:prstGeom>
                  <ask:type>
                    <ask:lineSketchScribble/>
                  </ask:type>
                </ask:lineSketchStyleProps>
              </a:ext>
            </a:extLst>
          </a:ln>
        </p:spPr>
        <p:txBody>
          <a:bodyPr wrap="square" lIns="91440" tIns="45720" rIns="91440" bIns="45720">
            <a:spAutoFit/>
          </a:bodyPr>
          <a:lstStyle/>
          <a:p>
            <a:pPr algn="ctr"/>
            <a:r>
              <a:rPr lang="en-US" sz="2800" b="0" cap="none" spc="0" dirty="0">
                <a:ln w="0">
                  <a:solidFill>
                    <a:schemeClr val="tx1"/>
                  </a:solidFill>
                </a:ln>
                <a:solidFill>
                  <a:schemeClr val="tx1"/>
                </a:solidFill>
                <a:effectLst>
                  <a:outerShdw blurRad="38100" dist="19050" dir="2700000" algn="tl" rotWithShape="0">
                    <a:schemeClr val="dk1">
                      <a:alpha val="40000"/>
                    </a:schemeClr>
                  </a:outerShdw>
                </a:effectLst>
              </a:rPr>
              <a:t>163 floors </a:t>
            </a:r>
          </a:p>
          <a:p>
            <a:pPr algn="ctr"/>
            <a:r>
              <a:rPr lang="en-US" sz="2800" dirty="0">
                <a:ln w="0">
                  <a:solidFill>
                    <a:schemeClr val="tx1"/>
                  </a:solidFill>
                </a:ln>
                <a:effectLst>
                  <a:outerShdw blurRad="38100" dist="19050" dir="2700000" algn="tl" rotWithShape="0">
                    <a:schemeClr val="dk1">
                      <a:alpha val="40000"/>
                    </a:schemeClr>
                  </a:outerShdw>
                </a:effectLst>
              </a:rPr>
              <a:t>830 m to tip </a:t>
            </a:r>
            <a:endParaRPr lang="en-US" sz="2800" b="0" cap="none" spc="0" dirty="0">
              <a:ln w="0">
                <a:solidFill>
                  <a:schemeClr val="tx1"/>
                </a:solidFill>
              </a:ln>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0449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sson Video: Gravitational Potential Energy | Nagwa">
            <a:extLst>
              <a:ext uri="{FF2B5EF4-FFF2-40B4-BE49-F238E27FC236}">
                <a16:creationId xmlns:a16="http://schemas.microsoft.com/office/drawing/2014/main" id="{21336878-944B-5D26-E795-C7331602CD6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609"/>
          <a:stretch/>
        </p:blipFill>
        <p:spPr bwMode="auto">
          <a:xfrm>
            <a:off x="1635736" y="418727"/>
            <a:ext cx="9350315" cy="55720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222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FC9B-9A6F-C638-8C5A-9FADCCC0466B}"/>
              </a:ext>
            </a:extLst>
          </p:cNvPr>
          <p:cNvSpPr>
            <a:spLocks noGrp="1"/>
          </p:cNvSpPr>
          <p:nvPr>
            <p:ph type="title"/>
          </p:nvPr>
        </p:nvSpPr>
        <p:spPr>
          <a:xfrm>
            <a:off x="630935" y="639520"/>
            <a:ext cx="4210834" cy="1719072"/>
          </a:xfrm>
        </p:spPr>
        <p:txBody>
          <a:bodyPr anchor="b">
            <a:normAutofit/>
          </a:bodyPr>
          <a:lstStyle/>
          <a:p>
            <a:pPr algn="ctr"/>
            <a:r>
              <a:rPr lang="en-US" sz="5000" dirty="0"/>
              <a:t>CONSERVATION OF ENERGY  </a:t>
            </a:r>
          </a:p>
        </p:txBody>
      </p:sp>
      <p:sp>
        <p:nvSpPr>
          <p:cNvPr id="3" name="Content Placeholder 2">
            <a:extLst>
              <a:ext uri="{FF2B5EF4-FFF2-40B4-BE49-F238E27FC236}">
                <a16:creationId xmlns:a16="http://schemas.microsoft.com/office/drawing/2014/main" id="{C74A2798-A2BA-1B1B-F312-AB5B2ACD58A7}"/>
              </a:ext>
            </a:extLst>
          </p:cNvPr>
          <p:cNvSpPr>
            <a:spLocks noGrp="1"/>
          </p:cNvSpPr>
          <p:nvPr>
            <p:ph idx="1"/>
          </p:nvPr>
        </p:nvSpPr>
        <p:spPr>
          <a:xfrm>
            <a:off x="630935" y="2825496"/>
            <a:ext cx="3429000" cy="3410712"/>
          </a:xfrm>
        </p:spPr>
        <p:txBody>
          <a:bodyPr anchor="t">
            <a:normAutofit/>
          </a:bodyPr>
          <a:lstStyle/>
          <a:p>
            <a:pPr marL="0" indent="0">
              <a:buNone/>
            </a:pPr>
            <a:r>
              <a:rPr lang="en-US" sz="3200" dirty="0"/>
              <a:t> </a:t>
            </a:r>
          </a:p>
        </p:txBody>
      </p:sp>
      <p:pic>
        <p:nvPicPr>
          <p:cNvPr id="5122" name="Picture 2" descr="20 Great Search Engines You Can Use Instead of Google">
            <a:extLst>
              <a:ext uri="{FF2B5EF4-FFF2-40B4-BE49-F238E27FC236}">
                <a16:creationId xmlns:a16="http://schemas.microsoft.com/office/drawing/2014/main" id="{569EBC91-5C68-7EF4-F5E0-7D1D14B6C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165" y="1723644"/>
            <a:ext cx="6090557" cy="34107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66321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EA69C-2FEC-53A3-2F45-BFF8B8B6004A}"/>
              </a:ext>
            </a:extLst>
          </p:cNvPr>
          <p:cNvSpPr>
            <a:spLocks noGrp="1"/>
          </p:cNvSpPr>
          <p:nvPr>
            <p:ph type="title"/>
          </p:nvPr>
        </p:nvSpPr>
        <p:spPr/>
        <p:txBody>
          <a:bodyPr/>
          <a:lstStyle/>
          <a:p>
            <a:endParaRPr lang="en-US" dirty="0"/>
          </a:p>
        </p:txBody>
      </p:sp>
      <p:pic>
        <p:nvPicPr>
          <p:cNvPr id="6146" name="Picture 2" descr="20 internet safety tips and checklist to help families stay safer online |  Norton">
            <a:extLst>
              <a:ext uri="{FF2B5EF4-FFF2-40B4-BE49-F238E27FC236}">
                <a16:creationId xmlns:a16="http://schemas.microsoft.com/office/drawing/2014/main" id="{E2D0C04E-466F-943A-043F-111BD2DA5B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62501" y="1825625"/>
            <a:ext cx="8266997" cy="43513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148" name="Picture 4" descr="SAFE SEARCHING | Online Safety">
            <a:extLst>
              <a:ext uri="{FF2B5EF4-FFF2-40B4-BE49-F238E27FC236}">
                <a16:creationId xmlns:a16="http://schemas.microsoft.com/office/drawing/2014/main" id="{A5FE555D-15BD-F8AE-9862-FE06A4A1D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970" y="919163"/>
            <a:ext cx="2962275" cy="1543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50" name="Picture 6" descr="Is This Website Safe? | Check Website Safety | Safe Site 2022">
            <a:extLst>
              <a:ext uri="{FF2B5EF4-FFF2-40B4-BE49-F238E27FC236}">
                <a16:creationId xmlns:a16="http://schemas.microsoft.com/office/drawing/2014/main" id="{BB4C88DE-2729-7C51-3DD8-2157B6667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753" y="3429000"/>
            <a:ext cx="3028950" cy="1514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52" name="Picture 8" descr="Copyright Stamp. Copyright Round Grunge Sign. Stock Vector - Illustration  of blue, rubber: 181768700">
            <a:extLst>
              <a:ext uri="{FF2B5EF4-FFF2-40B4-BE49-F238E27FC236}">
                <a16:creationId xmlns:a16="http://schemas.microsoft.com/office/drawing/2014/main" id="{7545F103-03C9-B7A5-FB16-186008F0D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9757" y="365125"/>
            <a:ext cx="2356997" cy="193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7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1000"/>
                                        <p:tgtEl>
                                          <p:spTgt spid="6150"/>
                                        </p:tgtEl>
                                      </p:cBhvr>
                                    </p:animEffect>
                                    <p:anim calcmode="lin" valueType="num">
                                      <p:cBhvr>
                                        <p:cTn id="8" dur="1000" fill="hold"/>
                                        <p:tgtEl>
                                          <p:spTgt spid="6150"/>
                                        </p:tgtEl>
                                        <p:attrNameLst>
                                          <p:attrName>ppt_x</p:attrName>
                                        </p:attrNameLst>
                                      </p:cBhvr>
                                      <p:tavLst>
                                        <p:tav tm="0">
                                          <p:val>
                                            <p:strVal val="#ppt_x"/>
                                          </p:val>
                                        </p:tav>
                                        <p:tav tm="100000">
                                          <p:val>
                                            <p:strVal val="#ppt_x"/>
                                          </p:val>
                                        </p:tav>
                                      </p:tavLst>
                                    </p:anim>
                                    <p:anim calcmode="lin" valueType="num">
                                      <p:cBhvr>
                                        <p:cTn id="9"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152"/>
                                        </p:tgtEl>
                                        <p:attrNameLst>
                                          <p:attrName>style.visibility</p:attrName>
                                        </p:attrNameLst>
                                      </p:cBhvr>
                                      <p:to>
                                        <p:strVal val="visible"/>
                                      </p:to>
                                    </p:set>
                                    <p:animEffect transition="in" filter="wipe(down)">
                                      <p:cBhvr>
                                        <p:cTn id="14"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7B84-8F8B-B42D-C180-8B7DFC941DB5}"/>
              </a:ext>
            </a:extLst>
          </p:cNvPr>
          <p:cNvSpPr>
            <a:spLocks noGrp="1"/>
          </p:cNvSpPr>
          <p:nvPr>
            <p:ph type="title"/>
          </p:nvPr>
        </p:nvSpPr>
        <p:spPr>
          <a:xfrm>
            <a:off x="638881" y="457200"/>
            <a:ext cx="10909640" cy="1320330"/>
          </a:xfrm>
          <a:ln>
            <a:solidFill>
              <a:schemeClr val="accent1"/>
            </a:solidFill>
          </a:ln>
        </p:spPr>
        <p:txBody>
          <a:bodyPr vert="horz" lIns="91440" tIns="45720" rIns="91440" bIns="45720" rtlCol="0" anchor="ctr">
            <a:normAutofit fontScale="90000"/>
          </a:bodyPr>
          <a:lstStyle/>
          <a:p>
            <a:pPr algn="ctr"/>
            <a:r>
              <a:rPr lang="en-US" sz="3200" dirty="0"/>
              <a:t>Create your own </a:t>
            </a:r>
            <a:r>
              <a:rPr lang="en-US" sz="3200" b="1" dirty="0">
                <a:solidFill>
                  <a:srgbClr val="FF0000"/>
                </a:solidFill>
              </a:rPr>
              <a:t>MINDMAP</a:t>
            </a:r>
            <a:r>
              <a:rPr lang="en-US" sz="3200" dirty="0"/>
              <a:t> </a:t>
            </a:r>
            <a:r>
              <a:rPr lang="en-US" sz="3200" u="sng" dirty="0"/>
              <a:t>for G.P.E factors and K.E factors</a:t>
            </a:r>
            <a:br>
              <a:rPr lang="en-US" sz="3200" u="sng" dirty="0"/>
            </a:br>
            <a:br>
              <a:rPr lang="en-US" sz="3200" u="sng" dirty="0"/>
            </a:br>
            <a:r>
              <a:rPr lang="en-US" sz="3200" dirty="0"/>
              <a:t>then post on LMS </a:t>
            </a:r>
          </a:p>
        </p:txBody>
      </p:sp>
      <p:pic>
        <p:nvPicPr>
          <p:cNvPr id="7172" name="Picture 4" descr="The Truth About Homework">
            <a:extLst>
              <a:ext uri="{FF2B5EF4-FFF2-40B4-BE49-F238E27FC236}">
                <a16:creationId xmlns:a16="http://schemas.microsoft.com/office/drawing/2014/main" id="{285D0E0F-C078-71EF-C7A0-B2480F6AFB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4356" y="2642616"/>
            <a:ext cx="3605784" cy="360578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ow to create a mind map (Tutorial) 2021 - YouTube">
            <a:extLst>
              <a:ext uri="{FF2B5EF4-FFF2-40B4-BE49-F238E27FC236}">
                <a16:creationId xmlns:a16="http://schemas.microsoft.com/office/drawing/2014/main" id="{3D92D66E-8EB9-2639-D9AC-D46DE6974B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709"/>
          <a:stretch/>
        </p:blipFill>
        <p:spPr bwMode="auto">
          <a:xfrm>
            <a:off x="6254496" y="3529152"/>
            <a:ext cx="5614416" cy="1832712"/>
          </a:xfrm>
          <a:prstGeom prst="rect">
            <a:avLst/>
          </a:prstGeom>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888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DEDF469-668E-6464-33F2-729844452AE7}"/>
              </a:ext>
            </a:extLst>
          </p:cNvPr>
          <p:cNvGrpSpPr/>
          <p:nvPr/>
        </p:nvGrpSpPr>
        <p:grpSpPr>
          <a:xfrm>
            <a:off x="8758236" y="290512"/>
            <a:ext cx="2600325" cy="6276975"/>
            <a:chOff x="515384" y="325963"/>
            <a:chExt cx="2600325" cy="6276975"/>
          </a:xfrm>
        </p:grpSpPr>
        <p:pic>
          <p:nvPicPr>
            <p:cNvPr id="7" name="Picture 6">
              <a:extLst>
                <a:ext uri="{FF2B5EF4-FFF2-40B4-BE49-F238E27FC236}">
                  <a16:creationId xmlns:a16="http://schemas.microsoft.com/office/drawing/2014/main" id="{AE4928F6-705A-BB0D-63A7-470668E04553}"/>
                </a:ext>
              </a:extLst>
            </p:cNvPr>
            <p:cNvPicPr>
              <a:picLocks noChangeAspect="1"/>
            </p:cNvPicPr>
            <p:nvPr/>
          </p:nvPicPr>
          <p:blipFill>
            <a:blip r:embed="rId2"/>
            <a:stretch>
              <a:fillRect/>
            </a:stretch>
          </p:blipFill>
          <p:spPr>
            <a:xfrm>
              <a:off x="515384" y="325963"/>
              <a:ext cx="2600325" cy="4781550"/>
            </a:xfrm>
            <a:prstGeom prst="rect">
              <a:avLst/>
            </a:prstGeom>
          </p:spPr>
        </p:pic>
        <p:pic>
          <p:nvPicPr>
            <p:cNvPr id="9" name="Picture 8">
              <a:extLst>
                <a:ext uri="{FF2B5EF4-FFF2-40B4-BE49-F238E27FC236}">
                  <a16:creationId xmlns:a16="http://schemas.microsoft.com/office/drawing/2014/main" id="{5CB11D80-F6E1-0EB1-6CA5-B3545EFAB0EF}"/>
                </a:ext>
              </a:extLst>
            </p:cNvPr>
            <p:cNvPicPr>
              <a:picLocks noChangeAspect="1"/>
            </p:cNvPicPr>
            <p:nvPr/>
          </p:nvPicPr>
          <p:blipFill>
            <a:blip r:embed="rId3"/>
            <a:stretch>
              <a:fillRect/>
            </a:stretch>
          </p:blipFill>
          <p:spPr>
            <a:xfrm>
              <a:off x="515384" y="5107513"/>
              <a:ext cx="2600325" cy="1495425"/>
            </a:xfrm>
            <a:prstGeom prst="rect">
              <a:avLst/>
            </a:prstGeom>
          </p:spPr>
        </p:pic>
      </p:grpSp>
      <p:pic>
        <p:nvPicPr>
          <p:cNvPr id="4" name="Picture 3">
            <a:extLst>
              <a:ext uri="{FF2B5EF4-FFF2-40B4-BE49-F238E27FC236}">
                <a16:creationId xmlns:a16="http://schemas.microsoft.com/office/drawing/2014/main" id="{E52F1F9C-167A-03F5-B6C9-29BF4302A9C4}"/>
              </a:ext>
            </a:extLst>
          </p:cNvPr>
          <p:cNvPicPr>
            <a:picLocks noChangeAspect="1"/>
          </p:cNvPicPr>
          <p:nvPr/>
        </p:nvPicPr>
        <p:blipFill rotWithShape="1">
          <a:blip r:embed="rId4"/>
          <a:srcRect l="9021" t="27429" r="13695" b="7419"/>
          <a:stretch/>
        </p:blipFill>
        <p:spPr>
          <a:xfrm>
            <a:off x="912952" y="2681287"/>
            <a:ext cx="7409227" cy="3511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4" name="Picture 2" descr="Lms learning management system concept with big Vector Image">
            <a:extLst>
              <a:ext uri="{FF2B5EF4-FFF2-40B4-BE49-F238E27FC236}">
                <a16:creationId xmlns:a16="http://schemas.microsoft.com/office/drawing/2014/main" id="{DD41B2BF-0B74-BC9E-5433-FBBCFABAB1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285"/>
          <a:stretch/>
        </p:blipFill>
        <p:spPr bwMode="auto">
          <a:xfrm>
            <a:off x="2912398" y="397566"/>
            <a:ext cx="2825793" cy="16910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a:extLst>
              <a:ext uri="{FF2B5EF4-FFF2-40B4-BE49-F238E27FC236}">
                <a16:creationId xmlns:a16="http://schemas.microsoft.com/office/drawing/2014/main" id="{82D21F8D-CB8A-3B5B-4D5F-E7E4A20EDC1D}"/>
              </a:ext>
            </a:extLst>
          </p:cNvPr>
          <p:cNvSpPr/>
          <p:nvPr/>
        </p:nvSpPr>
        <p:spPr>
          <a:xfrm>
            <a:off x="912952" y="4439478"/>
            <a:ext cx="2333831" cy="2915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3B4DCB-C526-223F-86F1-2023CACE2EF3}"/>
              </a:ext>
            </a:extLst>
          </p:cNvPr>
          <p:cNvSpPr/>
          <p:nvPr/>
        </p:nvSpPr>
        <p:spPr>
          <a:xfrm>
            <a:off x="3785593" y="2661408"/>
            <a:ext cx="2333831" cy="37990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89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6B9E4-D128-87CA-B923-728336002035}"/>
              </a:ext>
            </a:extLst>
          </p:cNvPr>
          <p:cNvSpPr>
            <a:spLocks noGrp="1"/>
          </p:cNvSpPr>
          <p:nvPr>
            <p:ph type="title"/>
          </p:nvPr>
        </p:nvSpPr>
        <p:spPr>
          <a:xfrm>
            <a:off x="838200" y="1610829"/>
            <a:ext cx="10515600" cy="1325563"/>
          </a:xfrm>
          <a:solidFill>
            <a:schemeClr val="accent2"/>
          </a:solidFill>
        </p:spPr>
        <p:txBody>
          <a:bodyPr/>
          <a:lstStyle/>
          <a:p>
            <a:r>
              <a:rPr lang="en-US" dirty="0"/>
              <a:t>INSPIRE SCIENCE LESSON CHECK </a:t>
            </a:r>
          </a:p>
        </p:txBody>
      </p:sp>
    </p:spTree>
    <p:extLst>
      <p:ext uri="{BB962C8B-B14F-4D97-AF65-F5344CB8AC3E}">
        <p14:creationId xmlns:p14="http://schemas.microsoft.com/office/powerpoint/2010/main" val="1687761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47B7-87A2-8DF6-5975-81AA22FBFD56}"/>
              </a:ext>
            </a:extLst>
          </p:cNvPr>
          <p:cNvSpPr>
            <a:spLocks noGrp="1"/>
          </p:cNvSpPr>
          <p:nvPr>
            <p:ph type="title"/>
          </p:nvPr>
        </p:nvSpPr>
        <p:spPr>
          <a:xfrm>
            <a:off x="838200" y="365125"/>
            <a:ext cx="2978426" cy="1325563"/>
          </a:xfrm>
        </p:spPr>
        <p:txBody>
          <a:bodyPr>
            <a:normAutofit fontScale="90000"/>
          </a:bodyPr>
          <a:lstStyle/>
          <a:p>
            <a:r>
              <a:rPr lang="en-US" dirty="0">
                <a:highlight>
                  <a:srgbClr val="FFFF00"/>
                </a:highlight>
              </a:rPr>
              <a:t>Mass  = 50 kg </a:t>
            </a:r>
            <a:br>
              <a:rPr lang="en-US" dirty="0"/>
            </a:br>
            <a:r>
              <a:rPr lang="en-US" dirty="0">
                <a:highlight>
                  <a:srgbClr val="00FF00"/>
                </a:highlight>
              </a:rPr>
              <a:t>Mass = 70 kg </a:t>
            </a:r>
          </a:p>
        </p:txBody>
      </p:sp>
      <p:pic>
        <p:nvPicPr>
          <p:cNvPr id="4098" name="Picture 2" descr="Potential Energy - Knowledge Bank - Solar Schools">
            <a:extLst>
              <a:ext uri="{FF2B5EF4-FFF2-40B4-BE49-F238E27FC236}">
                <a16:creationId xmlns:a16="http://schemas.microsoft.com/office/drawing/2014/main" id="{EED07F93-7CE6-085B-72A9-CEE58C740DB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829"/>
          <a:stretch/>
        </p:blipFill>
        <p:spPr bwMode="auto">
          <a:xfrm>
            <a:off x="4588564" y="795129"/>
            <a:ext cx="6264965" cy="58662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8C97918-989E-2B38-9AEC-2307A6E70AB1}"/>
              </a:ext>
            </a:extLst>
          </p:cNvPr>
          <p:cNvSpPr/>
          <p:nvPr/>
        </p:nvSpPr>
        <p:spPr>
          <a:xfrm>
            <a:off x="8441635" y="1113183"/>
            <a:ext cx="2411894" cy="1060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96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5DA00-43F6-CE30-07F9-9B44AD759D56}"/>
              </a:ext>
            </a:extLst>
          </p:cNvPr>
          <p:cNvSpPr>
            <a:spLocks noGrp="1"/>
          </p:cNvSpPr>
          <p:nvPr>
            <p:ph idx="1"/>
          </p:nvPr>
        </p:nvSpPr>
        <p:spPr>
          <a:xfrm>
            <a:off x="838200" y="556591"/>
            <a:ext cx="10515600" cy="5620372"/>
          </a:xfrm>
        </p:spPr>
        <p:txBody>
          <a:bodyPr>
            <a:normAutofit lnSpcReduction="10000"/>
          </a:bodyPr>
          <a:lstStyle/>
          <a:p>
            <a:r>
              <a:rPr lang="en-US" sz="3200" dirty="0"/>
              <a:t>If the rubber band was not stretched back and released, the nickel would not have moved. </a:t>
            </a:r>
          </a:p>
          <a:p>
            <a:r>
              <a:rPr lang="en-US" sz="3200" dirty="0"/>
              <a:t>The </a:t>
            </a:r>
            <a:r>
              <a:rPr lang="en-US" sz="3200" u="sng" dirty="0"/>
              <a:t>rubber band gave energy to the nickel so the nickel could move</a:t>
            </a:r>
            <a:r>
              <a:rPr lang="en-US" sz="3200" dirty="0"/>
              <a:t>. </a:t>
            </a:r>
          </a:p>
          <a:p>
            <a:r>
              <a:rPr lang="en-US" sz="3200" dirty="0"/>
              <a:t>To be able to pass energy to the nickel, the rubber band must have contained energy when it was stretched. </a:t>
            </a:r>
          </a:p>
          <a:p>
            <a:r>
              <a:rPr lang="en-US" sz="3200" dirty="0">
                <a:solidFill>
                  <a:srgbClr val="FF0000"/>
                </a:solidFill>
              </a:rPr>
              <a:t>The energy contained in the rubber band is called potential energy</a:t>
            </a:r>
            <a:r>
              <a:rPr lang="en-US" sz="3200" dirty="0"/>
              <a:t>. </a:t>
            </a:r>
          </a:p>
          <a:p>
            <a:r>
              <a:rPr lang="en-US" sz="3200" b="1" u="sng" dirty="0"/>
              <a:t>Potential energy </a:t>
            </a:r>
            <a:r>
              <a:rPr lang="en-US" sz="3200" dirty="0"/>
              <a:t>is the </a:t>
            </a:r>
            <a:r>
              <a:rPr lang="en-US" sz="3200" u="sng" dirty="0"/>
              <a:t>energy due to interactions between objects or particles when distance changes</a:t>
            </a:r>
            <a:r>
              <a:rPr lang="en-US" sz="3200" dirty="0"/>
              <a:t>.</a:t>
            </a:r>
          </a:p>
          <a:p>
            <a:r>
              <a:rPr lang="en-US" sz="3200" dirty="0"/>
              <a:t> The amount of potential energy an object has </a:t>
            </a:r>
            <a:r>
              <a:rPr lang="en-US" sz="3200" dirty="0">
                <a:solidFill>
                  <a:srgbClr val="FF0000"/>
                </a:solidFill>
              </a:rPr>
              <a:t>depends on the positions of objects or particles</a:t>
            </a:r>
          </a:p>
        </p:txBody>
      </p:sp>
    </p:spTree>
    <p:extLst>
      <p:ext uri="{BB962C8B-B14F-4D97-AF65-F5344CB8AC3E}">
        <p14:creationId xmlns:p14="http://schemas.microsoft.com/office/powerpoint/2010/main" val="4167257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78445-1335-8E6E-65F8-0071B07CC4AC}"/>
              </a:ext>
            </a:extLst>
          </p:cNvPr>
          <p:cNvSpPr>
            <a:spLocks noGrp="1"/>
          </p:cNvSpPr>
          <p:nvPr>
            <p:ph type="title"/>
          </p:nvPr>
        </p:nvSpPr>
        <p:spPr>
          <a:xfrm>
            <a:off x="838200" y="365125"/>
            <a:ext cx="1639957" cy="1325563"/>
          </a:xfrm>
          <a:ln>
            <a:solidFill>
              <a:schemeClr val="tx1"/>
            </a:solidFill>
          </a:ln>
        </p:spPr>
        <p:txBody>
          <a:bodyPr/>
          <a:lstStyle/>
          <a:p>
            <a:r>
              <a:rPr lang="en-US" dirty="0"/>
              <a:t>SAME MASS </a:t>
            </a:r>
          </a:p>
        </p:txBody>
      </p:sp>
      <p:pic>
        <p:nvPicPr>
          <p:cNvPr id="5122" name="Picture 2" descr="Potential Vs Kinetic Energy - Lessons - Blendspace">
            <a:extLst>
              <a:ext uri="{FF2B5EF4-FFF2-40B4-BE49-F238E27FC236}">
                <a16:creationId xmlns:a16="http://schemas.microsoft.com/office/drawing/2014/main" id="{4F4365CA-10D7-4503-15E1-C3A23294EDF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958"/>
          <a:stretch/>
        </p:blipFill>
        <p:spPr bwMode="auto">
          <a:xfrm>
            <a:off x="4492110" y="225286"/>
            <a:ext cx="7263482" cy="54996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5711054-8359-3458-3939-8D578BAB3DAB}"/>
              </a:ext>
            </a:extLst>
          </p:cNvPr>
          <p:cNvSpPr/>
          <p:nvPr/>
        </p:nvSpPr>
        <p:spPr>
          <a:xfrm>
            <a:off x="8547653" y="802793"/>
            <a:ext cx="3008243" cy="1060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33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9EEE-1E7F-CB9D-D44E-F8E9167D95BC}"/>
              </a:ext>
            </a:extLst>
          </p:cNvPr>
          <p:cNvSpPr>
            <a:spLocks noGrp="1"/>
          </p:cNvSpPr>
          <p:nvPr>
            <p:ph type="title"/>
          </p:nvPr>
        </p:nvSpPr>
        <p:spPr/>
        <p:txBody>
          <a:bodyPr/>
          <a:lstStyle/>
          <a:p>
            <a:endParaRPr lang="en-US"/>
          </a:p>
        </p:txBody>
      </p:sp>
      <p:pic>
        <p:nvPicPr>
          <p:cNvPr id="2050" name="Picture 2" descr="SmackPhysics.com">
            <a:extLst>
              <a:ext uri="{FF2B5EF4-FFF2-40B4-BE49-F238E27FC236}">
                <a16:creationId xmlns:a16="http://schemas.microsoft.com/office/drawing/2014/main" id="{B5CEB00C-7818-A06D-AE8B-977D239DF2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39363" y="593173"/>
            <a:ext cx="6814437" cy="55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48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389E2-0E38-D7AE-DD0A-ABA6B3769D3A}"/>
              </a:ext>
            </a:extLst>
          </p:cNvPr>
          <p:cNvSpPr>
            <a:spLocks noGrp="1"/>
          </p:cNvSpPr>
          <p:nvPr>
            <p:ph type="title"/>
          </p:nvPr>
        </p:nvSpPr>
        <p:spPr/>
        <p:txBody>
          <a:bodyPr/>
          <a:lstStyle/>
          <a:p>
            <a:r>
              <a:rPr lang="en-US" dirty="0"/>
              <a:t>Potential energy </a:t>
            </a:r>
          </a:p>
        </p:txBody>
      </p:sp>
      <p:sp>
        <p:nvSpPr>
          <p:cNvPr id="3" name="Content Placeholder 2">
            <a:extLst>
              <a:ext uri="{FF2B5EF4-FFF2-40B4-BE49-F238E27FC236}">
                <a16:creationId xmlns:a16="http://schemas.microsoft.com/office/drawing/2014/main" id="{BC0E6AEC-6A7E-97CB-1EF1-1165C3047A4F}"/>
              </a:ext>
            </a:extLst>
          </p:cNvPr>
          <p:cNvSpPr>
            <a:spLocks noGrp="1"/>
          </p:cNvSpPr>
          <p:nvPr>
            <p:ph idx="1"/>
          </p:nvPr>
        </p:nvSpPr>
        <p:spPr>
          <a:xfrm>
            <a:off x="838200" y="1825625"/>
            <a:ext cx="5548532" cy="4307889"/>
          </a:xfrm>
        </p:spPr>
        <p:txBody>
          <a:bodyPr>
            <a:normAutofit lnSpcReduction="10000"/>
          </a:bodyPr>
          <a:lstStyle/>
          <a:p>
            <a:r>
              <a:rPr lang="en-US" sz="3600" dirty="0"/>
              <a:t>When you </a:t>
            </a:r>
            <a:r>
              <a:rPr lang="en-US" sz="3600" dirty="0">
                <a:solidFill>
                  <a:srgbClr val="FF0000"/>
                </a:solidFill>
              </a:rPr>
              <a:t>stretch a rubber band,</a:t>
            </a:r>
            <a:r>
              <a:rPr lang="en-US" sz="3600" dirty="0"/>
              <a:t> you increase a form of potential energy called elastic potential energy. </a:t>
            </a:r>
          </a:p>
          <a:p>
            <a:r>
              <a:rPr lang="en-US" sz="3600" dirty="0">
                <a:solidFill>
                  <a:srgbClr val="FF0000"/>
                </a:solidFill>
              </a:rPr>
              <a:t>Elastic</a:t>
            </a:r>
            <a:r>
              <a:rPr lang="en-US" sz="3600" dirty="0"/>
              <a:t> potential energy is </a:t>
            </a:r>
            <a:r>
              <a:rPr lang="en-US" sz="3600" u="sng" dirty="0"/>
              <a:t>energy stored in objects that are compressed or stretched, such as springs and rubber bands</a:t>
            </a:r>
            <a:r>
              <a:rPr lang="en-US" sz="3600" dirty="0"/>
              <a:t>.</a:t>
            </a:r>
          </a:p>
        </p:txBody>
      </p:sp>
      <p:pic>
        <p:nvPicPr>
          <p:cNvPr id="2052" name="Picture 4" descr="Energy | Forms of Energy | Law of Conservation of Energy | Science Lesson  for Kids - YouTube">
            <a:extLst>
              <a:ext uri="{FF2B5EF4-FFF2-40B4-BE49-F238E27FC236}">
                <a16:creationId xmlns:a16="http://schemas.microsoft.com/office/drawing/2014/main" id="{84EBF779-1603-A12C-5F72-637D00A1E5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23" r="48060"/>
          <a:stretch/>
        </p:blipFill>
        <p:spPr bwMode="auto">
          <a:xfrm>
            <a:off x="6386732" y="912812"/>
            <a:ext cx="5494169"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46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7E032-9E01-7CE5-5503-2076BEBE6B48}"/>
              </a:ext>
            </a:extLst>
          </p:cNvPr>
          <p:cNvSpPr>
            <a:spLocks noGrp="1"/>
          </p:cNvSpPr>
          <p:nvPr>
            <p:ph type="title"/>
          </p:nvPr>
        </p:nvSpPr>
        <p:spPr/>
        <p:txBody>
          <a:bodyPr/>
          <a:lstStyle/>
          <a:p>
            <a:r>
              <a:rPr lang="en-US" dirty="0"/>
              <a:t>Springs</a:t>
            </a:r>
          </a:p>
        </p:txBody>
      </p:sp>
      <p:sp>
        <p:nvSpPr>
          <p:cNvPr id="3" name="Content Placeholder 2">
            <a:extLst>
              <a:ext uri="{FF2B5EF4-FFF2-40B4-BE49-F238E27FC236}">
                <a16:creationId xmlns:a16="http://schemas.microsoft.com/office/drawing/2014/main" id="{D14417B7-4E5E-12CD-E251-4FA17E66303B}"/>
              </a:ext>
            </a:extLst>
          </p:cNvPr>
          <p:cNvSpPr>
            <a:spLocks noGrp="1"/>
          </p:cNvSpPr>
          <p:nvPr>
            <p:ph idx="1"/>
          </p:nvPr>
        </p:nvSpPr>
        <p:spPr>
          <a:xfrm>
            <a:off x="838200" y="1825625"/>
            <a:ext cx="6503504" cy="4351338"/>
          </a:xfrm>
        </p:spPr>
        <p:txBody>
          <a:bodyPr>
            <a:normAutofit/>
          </a:bodyPr>
          <a:lstStyle/>
          <a:p>
            <a:r>
              <a:rPr lang="en-US" sz="3200" dirty="0"/>
              <a:t> Springs can contain elastic potential energy. </a:t>
            </a:r>
          </a:p>
          <a:p>
            <a:r>
              <a:rPr lang="en-US" sz="3200" dirty="0"/>
              <a:t>When a spring is stretched, or compressed, you change its shape. The spring will always try to return to its original resting shape. The more you change its shape, the more potential energy the spring contains.</a:t>
            </a:r>
          </a:p>
        </p:txBody>
      </p:sp>
      <p:pic>
        <p:nvPicPr>
          <p:cNvPr id="5" name="Picture 4">
            <a:extLst>
              <a:ext uri="{FF2B5EF4-FFF2-40B4-BE49-F238E27FC236}">
                <a16:creationId xmlns:a16="http://schemas.microsoft.com/office/drawing/2014/main" id="{996149D3-4AAA-9570-5ADD-DF8A33FB5037}"/>
              </a:ext>
            </a:extLst>
          </p:cNvPr>
          <p:cNvPicPr>
            <a:picLocks noChangeAspect="1"/>
          </p:cNvPicPr>
          <p:nvPr/>
        </p:nvPicPr>
        <p:blipFill>
          <a:blip r:embed="rId2"/>
          <a:stretch>
            <a:fillRect/>
          </a:stretch>
        </p:blipFill>
        <p:spPr>
          <a:xfrm>
            <a:off x="7500729" y="894935"/>
            <a:ext cx="3965061" cy="5282028"/>
          </a:xfrm>
          <a:prstGeom prst="rect">
            <a:avLst/>
          </a:prstGeom>
        </p:spPr>
      </p:pic>
    </p:spTree>
    <p:extLst>
      <p:ext uri="{BB962C8B-B14F-4D97-AF65-F5344CB8AC3E}">
        <p14:creationId xmlns:p14="http://schemas.microsoft.com/office/powerpoint/2010/main" val="1386073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tential energy - Energy Education">
            <a:extLst>
              <a:ext uri="{FF2B5EF4-FFF2-40B4-BE49-F238E27FC236}">
                <a16:creationId xmlns:a16="http://schemas.microsoft.com/office/drawing/2014/main" id="{51E2E475-7E01-B218-ACE5-8573ABBACE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24804" y="643467"/>
            <a:ext cx="7142391" cy="55710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644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7CA0-368F-BE82-86C6-0DADD0BEF3BE}"/>
              </a:ext>
            </a:extLst>
          </p:cNvPr>
          <p:cNvSpPr>
            <a:spLocks noGrp="1"/>
          </p:cNvSpPr>
          <p:nvPr>
            <p:ph type="title"/>
          </p:nvPr>
        </p:nvSpPr>
        <p:spPr/>
        <p:txBody>
          <a:bodyPr/>
          <a:lstStyle/>
          <a:p>
            <a:r>
              <a:rPr lang="en-US" dirty="0"/>
              <a:t>Systems and Energy </a:t>
            </a:r>
          </a:p>
        </p:txBody>
      </p:sp>
      <p:sp>
        <p:nvSpPr>
          <p:cNvPr id="3" name="Content Placeholder 2">
            <a:extLst>
              <a:ext uri="{FF2B5EF4-FFF2-40B4-BE49-F238E27FC236}">
                <a16:creationId xmlns:a16="http://schemas.microsoft.com/office/drawing/2014/main" id="{D8DBAD79-91AB-B751-642C-D80FA75EE42C}"/>
              </a:ext>
            </a:extLst>
          </p:cNvPr>
          <p:cNvSpPr>
            <a:spLocks noGrp="1"/>
          </p:cNvSpPr>
          <p:nvPr>
            <p:ph idx="1"/>
          </p:nvPr>
        </p:nvSpPr>
        <p:spPr/>
        <p:txBody>
          <a:bodyPr>
            <a:normAutofit fontScale="92500" lnSpcReduction="10000"/>
          </a:bodyPr>
          <a:lstStyle/>
          <a:p>
            <a:r>
              <a:rPr lang="en-US" dirty="0"/>
              <a:t>The rubber band and nickel represent a system. </a:t>
            </a:r>
          </a:p>
          <a:p>
            <a:r>
              <a:rPr lang="en-US" dirty="0"/>
              <a:t>Recall there are </a:t>
            </a:r>
            <a:r>
              <a:rPr lang="en-US" b="1" i="1" dirty="0"/>
              <a:t>two types of systems</a:t>
            </a:r>
            <a:r>
              <a:rPr lang="en-US" dirty="0"/>
              <a:t>, </a:t>
            </a:r>
            <a:r>
              <a:rPr lang="en-US" u="sng" dirty="0"/>
              <a:t>open and closed</a:t>
            </a:r>
            <a:r>
              <a:rPr lang="en-US" dirty="0"/>
              <a:t>.</a:t>
            </a:r>
          </a:p>
          <a:p>
            <a:r>
              <a:rPr lang="en-US" dirty="0"/>
              <a:t> In </a:t>
            </a:r>
            <a:r>
              <a:rPr lang="en-US" dirty="0">
                <a:solidFill>
                  <a:srgbClr val="FF0000"/>
                </a:solidFill>
              </a:rPr>
              <a:t>a closed system, the focus is just on the rubber band and the nickel. </a:t>
            </a:r>
          </a:p>
          <a:p>
            <a:r>
              <a:rPr lang="en-US" dirty="0"/>
              <a:t>In </a:t>
            </a:r>
            <a:r>
              <a:rPr lang="en-US" dirty="0">
                <a:solidFill>
                  <a:schemeClr val="accent6">
                    <a:lumMod val="75000"/>
                  </a:schemeClr>
                </a:solidFill>
              </a:rPr>
              <a:t>an open system, the environment surrounding the objects is involved. </a:t>
            </a:r>
            <a:r>
              <a:rPr lang="en-US" dirty="0"/>
              <a:t>When looking at the energy in a system, identify the components of the system and how those components change.</a:t>
            </a:r>
          </a:p>
          <a:p>
            <a:r>
              <a:rPr lang="en-US" dirty="0"/>
              <a:t> For example, </a:t>
            </a:r>
            <a:r>
              <a:rPr lang="en-US" b="1" dirty="0"/>
              <a:t>the farther back a rubber band is stretched, the farther a nickel will move. </a:t>
            </a:r>
            <a:r>
              <a:rPr lang="en-US" dirty="0"/>
              <a:t>The rubber band contains more potential energy when it is stretched farther back. </a:t>
            </a:r>
          </a:p>
          <a:p>
            <a:r>
              <a:rPr lang="en-US" b="1" u="sng" dirty="0">
                <a:highlight>
                  <a:srgbClr val="FFFF00"/>
                </a:highlight>
              </a:rPr>
              <a:t>The larger the change in position between the objects, the greater the potential energy.</a:t>
            </a:r>
          </a:p>
        </p:txBody>
      </p:sp>
    </p:spTree>
    <p:extLst>
      <p:ext uri="{BB962C8B-B14F-4D97-AF65-F5344CB8AC3E}">
        <p14:creationId xmlns:p14="http://schemas.microsoft.com/office/powerpoint/2010/main" val="72504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890E8E-3B12-65EE-7573-56AF74D72E3D}"/>
              </a:ext>
            </a:extLst>
          </p:cNvPr>
          <p:cNvSpPr>
            <a:spLocks noGrp="1"/>
          </p:cNvSpPr>
          <p:nvPr>
            <p:ph type="title"/>
          </p:nvPr>
        </p:nvSpPr>
        <p:spPr/>
        <p:txBody>
          <a:bodyPr/>
          <a:lstStyle/>
          <a:p>
            <a:r>
              <a:rPr lang="en-US" dirty="0"/>
              <a:t>Types of Potential Energy </a:t>
            </a:r>
          </a:p>
        </p:txBody>
      </p:sp>
      <p:pic>
        <p:nvPicPr>
          <p:cNvPr id="1026" name="Picture 2" descr="What are examples of potential energy? - Quora">
            <a:extLst>
              <a:ext uri="{FF2B5EF4-FFF2-40B4-BE49-F238E27FC236}">
                <a16:creationId xmlns:a16="http://schemas.microsoft.com/office/drawing/2014/main" id="{8062F0BB-A247-66D2-3339-A16E5B5DDA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57" t="18938"/>
          <a:stretch/>
        </p:blipFill>
        <p:spPr bwMode="auto">
          <a:xfrm>
            <a:off x="2054087" y="1849714"/>
            <a:ext cx="7793093" cy="4178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835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1152</TotalTime>
  <Words>955</Words>
  <Application>Microsoft Macintosh PowerPoint</Application>
  <PresentationFormat>Widescreen</PresentationFormat>
  <Paragraphs>83</Paragraphs>
  <Slides>41</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"\"Proxima Nova\""</vt:lpstr>
      <vt:lpstr>Arial</vt:lpstr>
      <vt:lpstr>Calibri</vt:lpstr>
      <vt:lpstr>Calibri Light</vt:lpstr>
      <vt:lpstr>Ink Free</vt:lpstr>
      <vt:lpstr>Office Theme</vt:lpstr>
      <vt:lpstr>U1M2L2 Potential Energy </vt:lpstr>
      <vt:lpstr>Can an object have energy when it is not moving? </vt:lpstr>
      <vt:lpstr>PowerPoint Presentation</vt:lpstr>
      <vt:lpstr>PowerPoint Presentation</vt:lpstr>
      <vt:lpstr>Potential energy </vt:lpstr>
      <vt:lpstr>Springs</vt:lpstr>
      <vt:lpstr>PowerPoint Presentation</vt:lpstr>
      <vt:lpstr>Systems and Energy </vt:lpstr>
      <vt:lpstr>Types of Potential Energy </vt:lpstr>
      <vt:lpstr>Types of Potential Energy </vt:lpstr>
      <vt:lpstr>PowerPoint Presentation</vt:lpstr>
      <vt:lpstr>How does the distance between an object and Earth’s surface affect the potential energy of the object? </vt:lpstr>
      <vt:lpstr>PowerPoint Presentation</vt:lpstr>
      <vt:lpstr>Gravitational Potential Energy </vt:lpstr>
      <vt:lpstr>Ali was going outside the building , when he suddenly realized that he forgot his bag , he asked his sister to throw it for him ? Is this safe ?  Try Using scientific words to explain </vt:lpstr>
      <vt:lpstr>PowerPoint Presentation</vt:lpstr>
      <vt:lpstr>PowerPoint Presentation</vt:lpstr>
      <vt:lpstr>Gravitational Potential Energy </vt:lpstr>
      <vt:lpstr>Factors affect potential energy </vt:lpstr>
      <vt:lpstr>PowerPoint Presentation</vt:lpstr>
      <vt:lpstr>PowerPoint Presentation</vt:lpstr>
      <vt:lpstr>potential energy and height</vt:lpstr>
      <vt:lpstr>PowerPoint Presentation</vt:lpstr>
      <vt:lpstr>PowerPoint Presentation</vt:lpstr>
      <vt:lpstr>PowerPoint Presentation</vt:lpstr>
      <vt:lpstr>Which figure/s represent/s a direct relationship ?</vt:lpstr>
      <vt:lpstr>Which figure represents a direct relationship ?</vt:lpstr>
      <vt:lpstr>PowerPoint Presentation</vt:lpstr>
      <vt:lpstr>PowerPoint Presentation</vt:lpstr>
      <vt:lpstr>LIVE WORKSHEETS </vt:lpstr>
      <vt:lpstr>RANK THE POINTS FROM GREATEST TO LEAST G.P.E </vt:lpstr>
      <vt:lpstr>PowerPoint Presentation</vt:lpstr>
      <vt:lpstr>PowerPoint Presentation</vt:lpstr>
      <vt:lpstr>CONSERVATION OF ENERGY  </vt:lpstr>
      <vt:lpstr>PowerPoint Presentation</vt:lpstr>
      <vt:lpstr>Create your own MINDMAP for G.P.E factors and K.E factors  then post on LMS </vt:lpstr>
      <vt:lpstr>PowerPoint Presentation</vt:lpstr>
      <vt:lpstr>INSPIRE SCIENCE LESSON CHECK </vt:lpstr>
      <vt:lpstr>Mass  = 50 kg  Mass = 70 kg </vt:lpstr>
      <vt:lpstr>SAME MASS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U1M2L2 Potential Energy </dc:title>
  <dc:creator>Eman  Hamdan  Mohammad  Alzaghal</dc:creator>
  <cp:lastModifiedBy>Ahmed Yehia</cp:lastModifiedBy>
  <cp:revision>53</cp:revision>
  <dcterms:created xsi:type="dcterms:W3CDTF">2022-05-13T05:13:47Z</dcterms:created>
  <dcterms:modified xsi:type="dcterms:W3CDTF">2023-04-10T10:07:05Z</dcterms:modified>
</cp:coreProperties>
</file>